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ls" ContentType="application/vnd.ms-exce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notesSlides/notesSlide6.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emf" ContentType="image/x-emf"/>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2"/>
  </p:notesMasterIdLst>
  <p:sldIdLst>
    <p:sldId id="256" r:id="rId2"/>
    <p:sldId id="284" r:id="rId3"/>
    <p:sldId id="349" r:id="rId4"/>
    <p:sldId id="350" r:id="rId5"/>
    <p:sldId id="351" r:id="rId6"/>
    <p:sldId id="360" r:id="rId7"/>
    <p:sldId id="368" r:id="rId8"/>
    <p:sldId id="367" r:id="rId9"/>
    <p:sldId id="352" r:id="rId10"/>
    <p:sldId id="326" r:id="rId11"/>
    <p:sldId id="292" r:id="rId12"/>
    <p:sldId id="363" r:id="rId13"/>
    <p:sldId id="364" r:id="rId14"/>
    <p:sldId id="257" r:id="rId15"/>
    <p:sldId id="258" r:id="rId16"/>
    <p:sldId id="259" r:id="rId17"/>
    <p:sldId id="260" r:id="rId18"/>
    <p:sldId id="261" r:id="rId19"/>
    <p:sldId id="262" r:id="rId20"/>
    <p:sldId id="263" r:id="rId21"/>
    <p:sldId id="266" r:id="rId22"/>
    <p:sldId id="265" r:id="rId23"/>
    <p:sldId id="338" r:id="rId24"/>
    <p:sldId id="365" r:id="rId25"/>
    <p:sldId id="366" r:id="rId26"/>
    <p:sldId id="345" r:id="rId27"/>
    <p:sldId id="346" r:id="rId28"/>
    <p:sldId id="344" r:id="rId29"/>
    <p:sldId id="341" r:id="rId30"/>
    <p:sldId id="317" r:id="rId31"/>
    <p:sldId id="347" r:id="rId32"/>
    <p:sldId id="337" r:id="rId33"/>
    <p:sldId id="307" r:id="rId34"/>
    <p:sldId id="336" r:id="rId35"/>
    <p:sldId id="306" r:id="rId36"/>
    <p:sldId id="348" r:id="rId37"/>
    <p:sldId id="312" r:id="rId38"/>
    <p:sldId id="280" r:id="rId39"/>
    <p:sldId id="342" r:id="rId40"/>
    <p:sldId id="332" r:id="rId4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546" y="-108"/>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6462"/>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oleObject" Target="file:///H:\freshman%20convo\videos\hyde%20and%20jenkins%20graph.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lang val="en-US"/>
  <c:chart>
    <c:autoTitleDeleted val="1"/>
    <c:plotArea>
      <c:layout/>
      <c:barChart>
        <c:barDir val="col"/>
        <c:grouping val="clustered"/>
        <c:ser>
          <c:idx val="0"/>
          <c:order val="0"/>
          <c:tx>
            <c:strRef>
              <c:f>Sheet1!$B$1</c:f>
              <c:strCache>
                <c:ptCount val="1"/>
                <c:pt idx="0">
                  <c:v>Intentional</c:v>
                </c:pt>
              </c:strCache>
            </c:strRef>
          </c:tx>
          <c:dPt>
            <c:idx val="2"/>
            <c:spPr>
              <a:solidFill>
                <a:schemeClr val="bg1">
                  <a:lumMod val="50000"/>
                </a:schemeClr>
              </a:solidFill>
            </c:spPr>
          </c:dPt>
          <c:dLbls>
            <c:dLblPos val="outEnd"/>
            <c:showVal val="1"/>
          </c:dLbls>
          <c:cat>
            <c:strRef>
              <c:f>Sheet1!$A$2:$A$4</c:f>
              <c:strCache>
                <c:ptCount val="3"/>
                <c:pt idx="0">
                  <c:v>Shallow: E Checking</c:v>
                </c:pt>
                <c:pt idx="1">
                  <c:v>Deep: Pleasantness</c:v>
                </c:pt>
                <c:pt idx="2">
                  <c:v>Control</c:v>
                </c:pt>
              </c:strCache>
            </c:strRef>
          </c:cat>
          <c:val>
            <c:numRef>
              <c:f>Sheet1!$B$2:$B$4</c:f>
              <c:numCache>
                <c:formatCode>General</c:formatCode>
                <c:ptCount val="3"/>
                <c:pt idx="0">
                  <c:v>43</c:v>
                </c:pt>
                <c:pt idx="1">
                  <c:v>69</c:v>
                </c:pt>
                <c:pt idx="2">
                  <c:v>67</c:v>
                </c:pt>
              </c:numCache>
            </c:numRef>
          </c:val>
        </c:ser>
        <c:ser>
          <c:idx val="1"/>
          <c:order val="1"/>
          <c:tx>
            <c:strRef>
              <c:f>Sheet1!$C$1</c:f>
              <c:strCache>
                <c:ptCount val="1"/>
                <c:pt idx="0">
                  <c:v>Incidental </c:v>
                </c:pt>
              </c:strCache>
            </c:strRef>
          </c:tx>
          <c:dLbls>
            <c:dLblPos val="outEnd"/>
            <c:showVal val="1"/>
          </c:dLbls>
          <c:cat>
            <c:strRef>
              <c:f>Sheet1!$A$2:$A$4</c:f>
              <c:strCache>
                <c:ptCount val="3"/>
                <c:pt idx="0">
                  <c:v>Shallow: E Checking</c:v>
                </c:pt>
                <c:pt idx="1">
                  <c:v>Deep: Pleasantness</c:v>
                </c:pt>
                <c:pt idx="2">
                  <c:v>Control</c:v>
                </c:pt>
              </c:strCache>
            </c:strRef>
          </c:cat>
          <c:val>
            <c:numRef>
              <c:f>Sheet1!$C$2:$C$4</c:f>
              <c:numCache>
                <c:formatCode>General</c:formatCode>
                <c:ptCount val="3"/>
                <c:pt idx="0">
                  <c:v>39</c:v>
                </c:pt>
                <c:pt idx="1">
                  <c:v>68</c:v>
                </c:pt>
              </c:numCache>
            </c:numRef>
          </c:val>
        </c:ser>
        <c:dLbls/>
        <c:axId val="49071232"/>
        <c:axId val="49073152"/>
      </c:barChart>
      <c:catAx>
        <c:axId val="49071232"/>
        <c:scaling>
          <c:orientation val="minMax"/>
        </c:scaling>
        <c:axPos val="b"/>
        <c:title>
          <c:tx>
            <c:rich>
              <a:bodyPr/>
              <a:lstStyle/>
              <a:p>
                <a:pPr>
                  <a:defRPr sz="1400" baseline="0"/>
                </a:pPr>
                <a:r>
                  <a:rPr lang="en-US" sz="1400" baseline="0"/>
                  <a:t>Level of Procssing</a:t>
                </a:r>
              </a:p>
            </c:rich>
          </c:tx>
        </c:title>
        <c:majorTickMark val="none"/>
        <c:tickLblPos val="nextTo"/>
        <c:txPr>
          <a:bodyPr/>
          <a:lstStyle/>
          <a:p>
            <a:pPr>
              <a:defRPr sz="1400" baseline="0"/>
            </a:pPr>
            <a:endParaRPr lang="en-US"/>
          </a:p>
        </c:txPr>
        <c:crossAx val="49073152"/>
        <c:crosses val="autoZero"/>
        <c:auto val="1"/>
        <c:lblAlgn val="ctr"/>
        <c:lblOffset val="100"/>
      </c:catAx>
      <c:valAx>
        <c:axId val="49073152"/>
        <c:scaling>
          <c:orientation val="minMax"/>
        </c:scaling>
        <c:axPos val="l"/>
        <c:majorGridlines/>
        <c:title>
          <c:tx>
            <c:rich>
              <a:bodyPr/>
              <a:lstStyle/>
              <a:p>
                <a:pPr>
                  <a:defRPr/>
                </a:pPr>
                <a:r>
                  <a:rPr lang="en-US"/>
                  <a:t>% Recall</a:t>
                </a:r>
              </a:p>
            </c:rich>
          </c:tx>
        </c:title>
        <c:numFmt formatCode="General" sourceLinked="1"/>
        <c:tickLblPos val="nextTo"/>
        <c:crossAx val="49071232"/>
        <c:crosses val="autoZero"/>
        <c:crossBetween val="between"/>
      </c:valAx>
    </c:plotArea>
    <c:legend>
      <c:legendPos val="t"/>
      <c:txPr>
        <a:bodyPr/>
        <a:lstStyle/>
        <a:p>
          <a:pPr>
            <a:defRPr sz="1400" baseline="0"/>
          </a:pPr>
          <a:endParaRPr lang="en-US"/>
        </a:p>
      </c:txPr>
    </c:legend>
    <c:plotVisOnly val="1"/>
    <c:dispBlanksAs val="gap"/>
  </c:chart>
  <c:spPr>
    <a:solidFill>
      <a:schemeClr val="bg1"/>
    </a:solidFill>
  </c:spPr>
  <c:txPr>
    <a:bodyPr/>
    <a:lstStyle/>
    <a:p>
      <a:pPr>
        <a:defRPr sz="1200" baseline="0"/>
      </a:pPr>
      <a:endParaRPr lang="en-US"/>
    </a:p>
  </c:txPr>
  <c:externalData r:id="rId1"/>
</c:chartSpace>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6F7695C-D36D-48FC-B07B-7DBED505FDDD}" type="datetimeFigureOut">
              <a:rPr lang="en-US" smtClean="0"/>
              <a:pPr/>
              <a:t>4/16/2012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70AF1A6-75AF-40AF-808A-B95037224F02}" type="slidenum">
              <a:rPr lang="en-US" smtClean="0"/>
              <a:pPr/>
              <a:t>‹#›</a:t>
            </a:fld>
            <a:endParaRPr lang="en-US"/>
          </a:p>
        </p:txBody>
      </p:sp>
    </p:spTree>
    <p:extLst>
      <p:ext uri="{BB962C8B-B14F-4D97-AF65-F5344CB8AC3E}">
        <p14:creationId xmlns:p14="http://schemas.microsoft.com/office/powerpoint/2010/main" xmlns="" val="16606067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CE0522B-5E39-4D7B-A55C-B412B4562659}" type="slidenum">
              <a:rPr lang="en-US"/>
              <a:pPr/>
              <a:t>6</a:t>
            </a:fld>
            <a:endParaRPr lang="en-US"/>
          </a:p>
        </p:txBody>
      </p:sp>
      <p:sp>
        <p:nvSpPr>
          <p:cNvPr id="324610" name="Rectangle 2"/>
          <p:cNvSpPr>
            <a:spLocks noGrp="1" noRot="1" noChangeAspect="1" noChangeArrowheads="1" noTextEdit="1"/>
          </p:cNvSpPr>
          <p:nvPr>
            <p:ph type="sldImg"/>
          </p:nvPr>
        </p:nvSpPr>
        <p:spPr>
          <a:ln/>
        </p:spPr>
      </p:sp>
      <p:sp>
        <p:nvSpPr>
          <p:cNvPr id="3246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D41E104-0894-4C6C-B238-1CCE9C85F279}" type="slidenum">
              <a:rPr lang="en-US" smtClean="0"/>
              <a:pPr/>
              <a:t>7</a:t>
            </a:fld>
            <a:endParaRPr lang="en-US" dirty="0"/>
          </a:p>
        </p:txBody>
      </p:sp>
    </p:spTree>
    <p:extLst>
      <p:ext uri="{BB962C8B-B14F-4D97-AF65-F5344CB8AC3E}">
        <p14:creationId xmlns:p14="http://schemas.microsoft.com/office/powerpoint/2010/main" xmlns="" val="89211030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D41E104-0894-4C6C-B238-1CCE9C85F279}" type="slidenum">
              <a:rPr lang="en-US" smtClean="0"/>
              <a:pPr/>
              <a:t>8</a:t>
            </a:fld>
            <a:endParaRPr lang="en-US" dirty="0"/>
          </a:p>
        </p:txBody>
      </p:sp>
    </p:spTree>
    <p:extLst>
      <p:ext uri="{BB962C8B-B14F-4D97-AF65-F5344CB8AC3E}">
        <p14:creationId xmlns:p14="http://schemas.microsoft.com/office/powerpoint/2010/main" xmlns="" val="118886499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76E05D8-065E-4131-B0A6-B12ED301172A}" type="slidenum">
              <a:rPr lang="en-US"/>
              <a:pPr/>
              <a:t>11</a:t>
            </a:fld>
            <a:endParaRPr lang="en-US"/>
          </a:p>
        </p:txBody>
      </p:sp>
      <p:sp>
        <p:nvSpPr>
          <p:cNvPr id="18434" name="Rectangle 2"/>
          <p:cNvSpPr>
            <a:spLocks noGrp="1" noRot="1" noChangeAspect="1" noChangeArrowheads="1" noTextEdit="1"/>
          </p:cNvSpPr>
          <p:nvPr>
            <p:ph type="sldImg"/>
          </p:nvPr>
        </p:nvSpPr>
        <p:spPr>
          <a:ln/>
        </p:spPr>
      </p:sp>
      <p:sp>
        <p:nvSpPr>
          <p:cNvPr id="18435" name="Rectangle 3"/>
          <p:cNvSpPr>
            <a:spLocks noGrp="1" noChangeArrowheads="1"/>
          </p:cNvSpPr>
          <p:nvPr>
            <p:ph type="body" idx="1"/>
          </p:nvPr>
        </p:nvSpPr>
        <p:spPr>
          <a:xfrm>
            <a:off x="914400" y="4343400"/>
            <a:ext cx="5029200" cy="4114800"/>
          </a:xfrm>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p:spPr>
        <p:txBody>
          <a:bodyPr/>
          <a:lstStyle/>
          <a:p>
            <a:fld id="{0AECE161-40FE-4A10-AAC9-4E049287C384}" type="slidenum">
              <a:rPr lang="en-US" smtClean="0"/>
              <a:pPr/>
              <a:t>18</a:t>
            </a:fld>
            <a:endParaRPr lang="en-US" smtClean="0"/>
          </a:p>
        </p:txBody>
      </p:sp>
      <p:sp>
        <p:nvSpPr>
          <p:cNvPr id="51203" name="Rectangle 7"/>
          <p:cNvSpPr txBox="1">
            <a:spLocks noGrp="1" noChangeArrowheads="1"/>
          </p:cNvSpPr>
          <p:nvPr/>
        </p:nvSpPr>
        <p:spPr bwMode="auto">
          <a:xfrm>
            <a:off x="3886200" y="8686800"/>
            <a:ext cx="2971800" cy="457200"/>
          </a:xfrm>
          <a:prstGeom prst="rect">
            <a:avLst/>
          </a:prstGeom>
          <a:noFill/>
          <a:ln w="9525">
            <a:noFill/>
            <a:miter lim="800000"/>
            <a:headEnd/>
            <a:tailEnd/>
          </a:ln>
        </p:spPr>
        <p:txBody>
          <a:bodyPr anchor="b"/>
          <a:lstStyle/>
          <a:p>
            <a:pPr algn="r"/>
            <a:fld id="{08E89E2B-A942-4A51-AA58-E1A10B05D498}" type="slidenum">
              <a:rPr lang="en-US" sz="1200">
                <a:latin typeface="Times New Roman" pitchFamily="18" charset="0"/>
              </a:rPr>
              <a:pPr algn="r"/>
              <a:t>18</a:t>
            </a:fld>
            <a:endParaRPr lang="en-US" sz="1200">
              <a:latin typeface="Times New Roman" pitchFamily="18" charset="0"/>
            </a:endParaRPr>
          </a:p>
        </p:txBody>
      </p:sp>
      <p:sp>
        <p:nvSpPr>
          <p:cNvPr id="51204" name="Rectangle 2"/>
          <p:cNvSpPr>
            <a:spLocks noGrp="1" noRot="1" noChangeAspect="1" noChangeArrowheads="1" noTextEdit="1"/>
          </p:cNvSpPr>
          <p:nvPr>
            <p:ph type="sldImg"/>
          </p:nvPr>
        </p:nvSpPr>
        <p:spPr>
          <a:ln/>
        </p:spPr>
      </p:sp>
      <p:sp>
        <p:nvSpPr>
          <p:cNvPr id="51205" name="Rectangle 3"/>
          <p:cNvSpPr>
            <a:spLocks noGrp="1" noChangeArrowheads="1"/>
          </p:cNvSpPr>
          <p:nvPr>
            <p:ph type="body" idx="1"/>
          </p:nvPr>
        </p:nvSpPr>
        <p:spPr>
          <a:xfrm>
            <a:off x="914400" y="4343400"/>
            <a:ext cx="5029200" cy="4114800"/>
          </a:xfrm>
          <a:noFill/>
          <a:ln/>
        </p:spPr>
        <p:txBody>
          <a:bodyPr/>
          <a:lstStyle/>
          <a:p>
            <a:pPr eaLnBrk="1" hangingPunct="1">
              <a:lnSpc>
                <a:spcPct val="80000"/>
              </a:lnSpc>
            </a:pPr>
            <a:r>
              <a:rPr lang="en-US" sz="900" smtClean="0"/>
              <a:t>Orienting Task Demonstration</a:t>
            </a:r>
          </a:p>
          <a:p>
            <a:pPr eaLnBrk="1" hangingPunct="1">
              <a:lnSpc>
                <a:spcPct val="80000"/>
              </a:lnSpc>
            </a:pPr>
            <a:endParaRPr lang="en-US" sz="900" smtClean="0"/>
          </a:p>
          <a:p>
            <a:pPr eaLnBrk="1" hangingPunct="1">
              <a:lnSpc>
                <a:spcPct val="80000"/>
              </a:lnSpc>
            </a:pPr>
            <a:endParaRPr lang="en-US" sz="900" smtClean="0"/>
          </a:p>
          <a:p>
            <a:pPr eaLnBrk="1" hangingPunct="1">
              <a:lnSpc>
                <a:spcPct val="80000"/>
              </a:lnSpc>
            </a:pPr>
            <a:r>
              <a:rPr lang="en-US" sz="900" u="sng" smtClean="0"/>
              <a:t>Between Groups</a:t>
            </a:r>
            <a:r>
              <a:rPr lang="en-US" sz="900" smtClean="0"/>
              <a:t>:</a:t>
            </a:r>
          </a:p>
          <a:p>
            <a:pPr eaLnBrk="1" hangingPunct="1">
              <a:lnSpc>
                <a:spcPct val="80000"/>
              </a:lnSpc>
            </a:pPr>
            <a:endParaRPr lang="en-US" sz="900" smtClean="0"/>
          </a:p>
          <a:p>
            <a:pPr eaLnBrk="1" hangingPunct="1">
              <a:lnSpc>
                <a:spcPct val="80000"/>
              </a:lnSpc>
            </a:pPr>
            <a:r>
              <a:rPr lang="en-US" sz="900" smtClean="0"/>
              <a:t>Divide the class into two groups.  Have Group one prepare a two column answer sheet labeled unpleasant and pleasant.  Have the other group label theirs E/G yes or no.  Read the list at about 2 seconds/word.  Then give a recall task.  This works intentionally or incidentally.</a:t>
            </a:r>
          </a:p>
          <a:p>
            <a:pPr eaLnBrk="1" hangingPunct="1">
              <a:lnSpc>
                <a:spcPct val="80000"/>
              </a:lnSpc>
            </a:pPr>
            <a:endParaRPr lang="en-US" sz="900" smtClean="0"/>
          </a:p>
          <a:p>
            <a:pPr eaLnBrk="1" hangingPunct="1">
              <a:lnSpc>
                <a:spcPct val="80000"/>
              </a:lnSpc>
            </a:pPr>
            <a:r>
              <a:rPr lang="en-US" sz="900" smtClean="0"/>
              <a:t>1.  Evening	13.  Cold</a:t>
            </a:r>
          </a:p>
          <a:p>
            <a:pPr eaLnBrk="1" hangingPunct="1">
              <a:lnSpc>
                <a:spcPct val="80000"/>
              </a:lnSpc>
            </a:pPr>
            <a:r>
              <a:rPr lang="en-US" sz="900" smtClean="0"/>
              <a:t>2.  Country	14.  Love</a:t>
            </a:r>
          </a:p>
          <a:p>
            <a:pPr eaLnBrk="1" hangingPunct="1">
              <a:lnSpc>
                <a:spcPct val="80000"/>
              </a:lnSpc>
            </a:pPr>
            <a:r>
              <a:rPr lang="en-US" sz="900" smtClean="0"/>
              <a:t>3.  Salt	15.  Bargain</a:t>
            </a:r>
          </a:p>
          <a:p>
            <a:pPr eaLnBrk="1" hangingPunct="1">
              <a:lnSpc>
                <a:spcPct val="80000"/>
              </a:lnSpc>
            </a:pPr>
            <a:r>
              <a:rPr lang="en-US" sz="900" smtClean="0"/>
              <a:t>4.  Easy	16.  War</a:t>
            </a:r>
          </a:p>
          <a:p>
            <a:pPr eaLnBrk="1" hangingPunct="1">
              <a:lnSpc>
                <a:spcPct val="80000"/>
              </a:lnSpc>
            </a:pPr>
            <a:r>
              <a:rPr lang="en-US" sz="900" smtClean="0"/>
              <a:t>5.  Peace	17.  Hate</a:t>
            </a:r>
          </a:p>
          <a:p>
            <a:pPr eaLnBrk="1" hangingPunct="1">
              <a:lnSpc>
                <a:spcPct val="80000"/>
              </a:lnSpc>
            </a:pPr>
            <a:r>
              <a:rPr lang="en-US" sz="900" smtClean="0"/>
              <a:t>6.  Morning	18.  Wet</a:t>
            </a:r>
          </a:p>
          <a:p>
            <a:pPr eaLnBrk="1" hangingPunct="1">
              <a:lnSpc>
                <a:spcPct val="80000"/>
              </a:lnSpc>
            </a:pPr>
            <a:r>
              <a:rPr lang="en-US" sz="900" smtClean="0"/>
              <a:t>7.  Pretty	19.  Rich</a:t>
            </a:r>
          </a:p>
          <a:p>
            <a:pPr eaLnBrk="1" hangingPunct="1">
              <a:lnSpc>
                <a:spcPct val="80000"/>
              </a:lnSpc>
            </a:pPr>
            <a:r>
              <a:rPr lang="en-US" sz="900" smtClean="0"/>
              <a:t>8.  Expensive	20.  Nurse</a:t>
            </a:r>
          </a:p>
          <a:p>
            <a:pPr eaLnBrk="1" hangingPunct="1">
              <a:lnSpc>
                <a:spcPct val="80000"/>
              </a:lnSpc>
            </a:pPr>
            <a:r>
              <a:rPr lang="en-US" sz="900" smtClean="0"/>
              <a:t>9.  Poor	21.  Pepper</a:t>
            </a:r>
          </a:p>
          <a:p>
            <a:pPr eaLnBrk="1" hangingPunct="1">
              <a:lnSpc>
                <a:spcPct val="80000"/>
              </a:lnSpc>
            </a:pPr>
            <a:r>
              <a:rPr lang="en-US" sz="900" smtClean="0"/>
              <a:t>10.  Doctor	22.  Hard</a:t>
            </a:r>
          </a:p>
          <a:p>
            <a:pPr eaLnBrk="1" hangingPunct="1">
              <a:lnSpc>
                <a:spcPct val="80000"/>
              </a:lnSpc>
            </a:pPr>
            <a:r>
              <a:rPr lang="en-US" sz="900" smtClean="0"/>
              <a:t>11.  City	23.  Ugly</a:t>
            </a:r>
          </a:p>
          <a:p>
            <a:pPr eaLnBrk="1" hangingPunct="1">
              <a:lnSpc>
                <a:spcPct val="80000"/>
              </a:lnSpc>
            </a:pPr>
            <a:r>
              <a:rPr lang="en-US" sz="900" smtClean="0"/>
              <a:t>12.  Dry	24.  Hot</a:t>
            </a:r>
          </a:p>
          <a:p>
            <a:pPr eaLnBrk="1" hangingPunct="1">
              <a:lnSpc>
                <a:spcPct val="80000"/>
              </a:lnSpc>
            </a:pPr>
            <a:endParaRPr lang="en-US" sz="900" smtClean="0"/>
          </a:p>
          <a:p>
            <a:pPr eaLnBrk="1" hangingPunct="1">
              <a:lnSpc>
                <a:spcPct val="80000"/>
              </a:lnSpc>
            </a:pPr>
            <a:r>
              <a:rPr lang="en-US" sz="900" smtClean="0"/>
              <a:t>Now turn your paper over and write down as many words as you can recall.</a:t>
            </a:r>
          </a:p>
          <a:p>
            <a:pPr eaLnBrk="1" hangingPunct="1">
              <a:lnSpc>
                <a:spcPct val="80000"/>
              </a:lnSpc>
            </a:pPr>
            <a:endParaRPr lang="en-US" sz="900" smtClean="0"/>
          </a:p>
          <a:p>
            <a:pPr eaLnBrk="1" hangingPunct="1">
              <a:lnSpc>
                <a:spcPct val="80000"/>
              </a:lnSpc>
            </a:pPr>
            <a:r>
              <a:rPr lang="en-US" sz="900" smtClean="0"/>
              <a:t>Use a show of hands to see how many words each person recalled.  Also, ask if people noticed that the words were composed of associates.  This finding is very robust, and does not depend on incidental learning.</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p:spPr>
        <p:txBody>
          <a:bodyPr/>
          <a:lstStyle/>
          <a:p>
            <a:fld id="{A5A402C0-7D0B-418B-957D-607CD6F84BFB}" type="slidenum">
              <a:rPr lang="en-US" smtClean="0"/>
              <a:pPr/>
              <a:t>38</a:t>
            </a:fld>
            <a:endParaRPr lang="en-US" smtClean="0"/>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xfrm>
            <a:off x="914400" y="4343400"/>
            <a:ext cx="5029200" cy="4114800"/>
          </a:xfrm>
          <a:noFill/>
          <a:ln/>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2F664D0-87BD-44D0-8732-F21B26ABEC49}" type="datetimeFigureOut">
              <a:rPr lang="en-US" smtClean="0"/>
              <a:pPr/>
              <a:t>4/16/2012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C52ED5-4CA9-45D0-B35C-228126CA701C}"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2F664D0-87BD-44D0-8732-F21B26ABEC49}" type="datetimeFigureOut">
              <a:rPr lang="en-US" smtClean="0"/>
              <a:pPr/>
              <a:t>4/16/2012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C52ED5-4CA9-45D0-B35C-228126CA701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2F664D0-87BD-44D0-8732-F21B26ABEC49}" type="datetimeFigureOut">
              <a:rPr lang="en-US" smtClean="0"/>
              <a:pPr/>
              <a:t>4/16/2012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C52ED5-4CA9-45D0-B35C-228126CA701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2F664D0-87BD-44D0-8732-F21B26ABEC49}" type="datetimeFigureOut">
              <a:rPr lang="en-US" smtClean="0"/>
              <a:pPr/>
              <a:t>4/16/2012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C52ED5-4CA9-45D0-B35C-228126CA701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2F664D0-87BD-44D0-8732-F21B26ABEC49}" type="datetimeFigureOut">
              <a:rPr lang="en-US" smtClean="0"/>
              <a:pPr/>
              <a:t>4/16/2012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C52ED5-4CA9-45D0-B35C-228126CA701C}"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2F664D0-87BD-44D0-8732-F21B26ABEC49}" type="datetimeFigureOut">
              <a:rPr lang="en-US" smtClean="0"/>
              <a:pPr/>
              <a:t>4/16/2012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1C52ED5-4CA9-45D0-B35C-228126CA701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2F664D0-87BD-44D0-8732-F21B26ABEC49}" type="datetimeFigureOut">
              <a:rPr lang="en-US" smtClean="0"/>
              <a:pPr/>
              <a:t>4/16/2012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1C52ED5-4CA9-45D0-B35C-228126CA701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2F664D0-87BD-44D0-8732-F21B26ABEC49}" type="datetimeFigureOut">
              <a:rPr lang="en-US" smtClean="0"/>
              <a:pPr/>
              <a:t>4/16/2012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1C52ED5-4CA9-45D0-B35C-228126CA701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2F664D0-87BD-44D0-8732-F21B26ABEC49}" type="datetimeFigureOut">
              <a:rPr lang="en-US" smtClean="0"/>
              <a:pPr/>
              <a:t>4/16/2012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1C52ED5-4CA9-45D0-B35C-228126CA701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2F664D0-87BD-44D0-8732-F21B26ABEC49}" type="datetimeFigureOut">
              <a:rPr lang="en-US" smtClean="0"/>
              <a:pPr/>
              <a:t>4/16/2012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1C52ED5-4CA9-45D0-B35C-228126CA701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2F664D0-87BD-44D0-8732-F21B26ABEC49}" type="datetimeFigureOut">
              <a:rPr lang="en-US" smtClean="0"/>
              <a:pPr/>
              <a:t>4/16/2012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1C52ED5-4CA9-45D0-B35C-228126CA701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2F664D0-87BD-44D0-8732-F21B26ABEC49}" type="datetimeFigureOut">
              <a:rPr lang="en-US" smtClean="0"/>
              <a:pPr/>
              <a:t>4/16/2012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1C52ED5-4CA9-45D0-B35C-228126CA701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slchew@samford.edu"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oleObject" Target="../embeddings/Microsoft_Office_Excel_97-2003_Worksheet1.xls"/><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hyperlink" Target="mailto:slchew@samford.edu" TargetMode="Externa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1273175"/>
            <a:ext cx="8229600" cy="1470025"/>
          </a:xfrm>
        </p:spPr>
        <p:txBody>
          <a:bodyPr>
            <a:normAutofit fontScale="90000"/>
          </a:bodyPr>
          <a:lstStyle/>
          <a:p>
            <a:r>
              <a:rPr lang="en-US" dirty="0" smtClean="0"/>
              <a:t>Improving Student Learning by Addressing Student and Teacher Misconceptions about How People Learn</a:t>
            </a:r>
            <a:br>
              <a:rPr lang="en-US" dirty="0" smtClean="0"/>
            </a:br>
            <a:endParaRPr lang="en-US" dirty="0"/>
          </a:p>
        </p:txBody>
      </p:sp>
      <p:sp>
        <p:nvSpPr>
          <p:cNvPr id="3" name="Subtitle 2"/>
          <p:cNvSpPr>
            <a:spLocks noGrp="1"/>
          </p:cNvSpPr>
          <p:nvPr>
            <p:ph type="subTitle" idx="1"/>
          </p:nvPr>
        </p:nvSpPr>
        <p:spPr>
          <a:xfrm>
            <a:off x="1295400" y="3276600"/>
            <a:ext cx="6400800" cy="2057400"/>
          </a:xfrm>
        </p:spPr>
        <p:txBody>
          <a:bodyPr>
            <a:normAutofit fontScale="92500" lnSpcReduction="10000"/>
          </a:bodyPr>
          <a:lstStyle/>
          <a:p>
            <a:r>
              <a:rPr lang="en-US" sz="3000" dirty="0" smtClean="0">
                <a:solidFill>
                  <a:schemeClr val="tx1"/>
                </a:solidFill>
              </a:rPr>
              <a:t>Stephen L. Chew</a:t>
            </a:r>
          </a:p>
          <a:p>
            <a:r>
              <a:rPr lang="en-US" sz="2400" dirty="0" smtClean="0">
                <a:solidFill>
                  <a:schemeClr val="tx1"/>
                </a:solidFill>
              </a:rPr>
              <a:t>Department of Psychology </a:t>
            </a:r>
          </a:p>
          <a:p>
            <a:r>
              <a:rPr lang="en-US" sz="2400" dirty="0" err="1" smtClean="0">
                <a:solidFill>
                  <a:schemeClr val="tx1"/>
                </a:solidFill>
              </a:rPr>
              <a:t>Samford</a:t>
            </a:r>
            <a:r>
              <a:rPr lang="en-US" sz="2400" dirty="0" smtClean="0">
                <a:solidFill>
                  <a:schemeClr val="tx1"/>
                </a:solidFill>
              </a:rPr>
              <a:t> University </a:t>
            </a:r>
          </a:p>
          <a:p>
            <a:r>
              <a:rPr lang="en-US" sz="2400" dirty="0" smtClean="0">
                <a:solidFill>
                  <a:schemeClr val="tx1"/>
                </a:solidFill>
              </a:rPr>
              <a:t>Birmingham, Alabama</a:t>
            </a:r>
          </a:p>
          <a:p>
            <a:r>
              <a:rPr lang="en-US" sz="3000" dirty="0" smtClean="0">
                <a:solidFill>
                  <a:schemeClr val="tx1"/>
                </a:solidFill>
                <a:hlinkClick r:id="rId2"/>
              </a:rPr>
              <a:t>slchew@samford.edu</a:t>
            </a:r>
            <a:r>
              <a:rPr lang="en-US" sz="3000" dirty="0" smtClean="0">
                <a:solidFill>
                  <a:schemeClr val="tx1"/>
                </a:solidFill>
              </a:rPr>
              <a:t> </a:t>
            </a:r>
            <a:endParaRPr lang="en-US" sz="3000" dirty="0">
              <a:solidFill>
                <a:schemeClr val="tx1"/>
              </a:solidFill>
            </a:endParaRPr>
          </a:p>
        </p:txBody>
      </p:sp>
      <p:sp>
        <p:nvSpPr>
          <p:cNvPr id="4" name="TextBox 3"/>
          <p:cNvSpPr txBox="1"/>
          <p:nvPr/>
        </p:nvSpPr>
        <p:spPr>
          <a:xfrm>
            <a:off x="1676400" y="5522893"/>
            <a:ext cx="5555110" cy="954107"/>
          </a:xfrm>
          <a:prstGeom prst="rect">
            <a:avLst/>
          </a:prstGeom>
          <a:noFill/>
        </p:spPr>
        <p:txBody>
          <a:bodyPr wrap="square" rtlCol="0">
            <a:spAutoFit/>
          </a:bodyPr>
          <a:lstStyle/>
          <a:p>
            <a:pPr algn="ctr"/>
            <a:r>
              <a:rPr lang="en-US" sz="2800" dirty="0" smtClean="0"/>
              <a:t>Indiana State University</a:t>
            </a:r>
          </a:p>
          <a:p>
            <a:pPr algn="ctr"/>
            <a:r>
              <a:rPr lang="en-US" sz="2800" dirty="0" smtClean="0"/>
              <a:t>March 13, 2012</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Consequences of Traditional Model of Teaching and Learning</a:t>
            </a:r>
            <a:endParaRPr lang="en-US" dirty="0"/>
          </a:p>
        </p:txBody>
      </p:sp>
      <p:sp>
        <p:nvSpPr>
          <p:cNvPr id="3" name="Content Placeholder 2"/>
          <p:cNvSpPr>
            <a:spLocks noGrp="1"/>
          </p:cNvSpPr>
          <p:nvPr>
            <p:ph idx="1"/>
          </p:nvPr>
        </p:nvSpPr>
        <p:spPr/>
        <p:txBody>
          <a:bodyPr>
            <a:normAutofit lnSpcReduction="10000"/>
          </a:bodyPr>
          <a:lstStyle/>
          <a:p>
            <a:r>
              <a:rPr lang="en-US" dirty="0" smtClean="0"/>
              <a:t>Lack of helpful advice to struggling students</a:t>
            </a:r>
          </a:p>
          <a:p>
            <a:pPr lvl="1"/>
            <a:r>
              <a:rPr lang="en-US" dirty="0" smtClean="0"/>
              <a:t>Study harder and study longer</a:t>
            </a:r>
          </a:p>
          <a:p>
            <a:pPr lvl="1"/>
            <a:r>
              <a:rPr lang="en-US" dirty="0" smtClean="0"/>
              <a:t>You are stupid and lazy</a:t>
            </a:r>
          </a:p>
          <a:p>
            <a:r>
              <a:rPr lang="en-US" dirty="0" smtClean="0"/>
              <a:t>Teaching is still fad driven</a:t>
            </a:r>
          </a:p>
          <a:p>
            <a:pPr lvl="1"/>
            <a:r>
              <a:rPr lang="en-US" dirty="0" smtClean="0"/>
              <a:t>Teaching methods change, but teaching does not advance</a:t>
            </a:r>
          </a:p>
          <a:p>
            <a:r>
              <a:rPr lang="en-US" dirty="0" smtClean="0"/>
              <a:t>Lack of a framework to help teachers improve</a:t>
            </a:r>
          </a:p>
          <a:p>
            <a:pPr lvl="1"/>
            <a:r>
              <a:rPr lang="en-US" dirty="0" smtClean="0"/>
              <a:t>You can’t fix a component of teaching that you don’t know exists</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457200" y="381000"/>
            <a:ext cx="8229600" cy="1143000"/>
          </a:xfrm>
        </p:spPr>
        <p:txBody>
          <a:bodyPr>
            <a:normAutofit fontScale="90000"/>
          </a:bodyPr>
          <a:lstStyle/>
          <a:p>
            <a:r>
              <a:rPr lang="en-US" sz="4000" dirty="0" smtClean="0"/>
              <a:t>“Enlightened” Beliefs </a:t>
            </a:r>
            <a:r>
              <a:rPr lang="en-US" sz="4000" dirty="0"/>
              <a:t/>
            </a:r>
            <a:br>
              <a:rPr lang="en-US" sz="4000" dirty="0"/>
            </a:br>
            <a:r>
              <a:rPr lang="en-US" sz="4000" dirty="0"/>
              <a:t>about </a:t>
            </a:r>
            <a:r>
              <a:rPr lang="en-US" sz="4000" dirty="0" smtClean="0"/>
              <a:t>Teaching and Learning</a:t>
            </a:r>
            <a:endParaRPr lang="en-US" sz="4000" dirty="0"/>
          </a:p>
        </p:txBody>
      </p:sp>
      <p:sp>
        <p:nvSpPr>
          <p:cNvPr id="16387" name="Rectangle 3"/>
          <p:cNvSpPr>
            <a:spLocks noGrp="1" noChangeArrowheads="1"/>
          </p:cNvSpPr>
          <p:nvPr>
            <p:ph type="body" idx="1"/>
          </p:nvPr>
        </p:nvSpPr>
        <p:spPr>
          <a:xfrm>
            <a:off x="457200" y="1752600"/>
            <a:ext cx="8229600" cy="4800600"/>
          </a:xfrm>
        </p:spPr>
        <p:txBody>
          <a:bodyPr>
            <a:normAutofit fontScale="85000" lnSpcReduction="20000"/>
          </a:bodyPr>
          <a:lstStyle/>
          <a:p>
            <a:r>
              <a:rPr lang="en-US" dirty="0" smtClean="0"/>
              <a:t>Passive learning, like lecture and note taking is </a:t>
            </a:r>
            <a:r>
              <a:rPr lang="en-US" dirty="0"/>
              <a:t>bad; </a:t>
            </a:r>
            <a:r>
              <a:rPr lang="en-US" dirty="0" smtClean="0"/>
              <a:t>active learning, like collaboration and discussion, </a:t>
            </a:r>
            <a:r>
              <a:rPr lang="en-US" dirty="0"/>
              <a:t>is good.</a:t>
            </a:r>
          </a:p>
          <a:p>
            <a:r>
              <a:rPr lang="en-US" dirty="0" smtClean="0"/>
              <a:t>The </a:t>
            </a:r>
            <a:r>
              <a:rPr lang="en-US" dirty="0"/>
              <a:t>teacher as expert is bad; the teacher as facilitator is good.  </a:t>
            </a:r>
            <a:endParaRPr lang="en-US" dirty="0" smtClean="0"/>
          </a:p>
          <a:p>
            <a:pPr lvl="1"/>
            <a:r>
              <a:rPr lang="en-US" dirty="0" smtClean="0"/>
              <a:t>Sage on the stage vs. the Guide from the side</a:t>
            </a:r>
          </a:p>
          <a:p>
            <a:r>
              <a:rPr lang="en-US" dirty="0" smtClean="0"/>
              <a:t>Multiple choice exams test facts and are easy; essays test understanding and are hard. </a:t>
            </a:r>
          </a:p>
          <a:p>
            <a:r>
              <a:rPr lang="en-US" dirty="0" smtClean="0"/>
              <a:t>Teaching quality is determined by the methods you use (collaborative, active, interactive, etc.)</a:t>
            </a:r>
          </a:p>
          <a:p>
            <a:pPr lvl="1"/>
            <a:r>
              <a:rPr lang="en-US" dirty="0" smtClean="0"/>
              <a:t>I use PBL, or clickers, or service learning, so I must be effective </a:t>
            </a:r>
            <a:endParaRPr lang="en-US" dirty="0"/>
          </a:p>
          <a:p>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Teaching vs. Learning</a:t>
            </a:r>
            <a:endParaRPr lang="en-US" dirty="0"/>
          </a:p>
        </p:txBody>
      </p:sp>
      <p:sp>
        <p:nvSpPr>
          <p:cNvPr id="3" name="Content Placeholder 2"/>
          <p:cNvSpPr>
            <a:spLocks noGrp="1"/>
          </p:cNvSpPr>
          <p:nvPr>
            <p:ph idx="1"/>
          </p:nvPr>
        </p:nvSpPr>
        <p:spPr>
          <a:xfrm>
            <a:off x="457200" y="1447800"/>
            <a:ext cx="8229600" cy="4953000"/>
          </a:xfrm>
        </p:spPr>
        <p:txBody>
          <a:bodyPr>
            <a:normAutofit fontScale="92500" lnSpcReduction="20000"/>
          </a:bodyPr>
          <a:lstStyle/>
          <a:p>
            <a:r>
              <a:rPr lang="en-US" dirty="0" smtClean="0"/>
              <a:t>These beliefs about teaching are based on what the teacher does, and not what the student learns. </a:t>
            </a:r>
          </a:p>
          <a:p>
            <a:r>
              <a:rPr lang="en-US" dirty="0" smtClean="0"/>
              <a:t>Student learning is the sole criterion of effective teaching</a:t>
            </a:r>
          </a:p>
          <a:p>
            <a:pPr lvl="1"/>
            <a:r>
              <a:rPr lang="en-US" dirty="0" smtClean="0"/>
              <a:t>What is your evidence of student learning? </a:t>
            </a:r>
          </a:p>
          <a:p>
            <a:r>
              <a:rPr lang="en-US" dirty="0" smtClean="0"/>
              <a:t>Teaching becomes a problem in applied psychology</a:t>
            </a:r>
          </a:p>
          <a:p>
            <a:pPr lvl="1"/>
            <a:r>
              <a:rPr lang="en-US" dirty="0" smtClean="0"/>
              <a:t>As complex as any research problem</a:t>
            </a:r>
          </a:p>
          <a:p>
            <a:pPr lvl="1"/>
            <a:r>
              <a:rPr lang="en-US" dirty="0" smtClean="0"/>
              <a:t>Mastering teaching takes a lifetime, and there is always more to learn</a:t>
            </a:r>
          </a:p>
          <a:p>
            <a:pPr lvl="1"/>
            <a:r>
              <a:rPr lang="en-US" dirty="0" smtClean="0"/>
              <a:t>The scholarship of teaching and learning</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9330" name="Rectangle 2"/>
          <p:cNvSpPr>
            <a:spLocks noGrp="1" noChangeArrowheads="1"/>
          </p:cNvSpPr>
          <p:nvPr>
            <p:ph type="title"/>
          </p:nvPr>
        </p:nvSpPr>
        <p:spPr/>
        <p:txBody>
          <a:bodyPr/>
          <a:lstStyle/>
          <a:p>
            <a:r>
              <a:rPr lang="en-US" smtClean="0"/>
              <a:t>Put another way</a:t>
            </a:r>
          </a:p>
        </p:txBody>
      </p:sp>
      <p:sp>
        <p:nvSpPr>
          <p:cNvPr id="99331" name="Rectangle 3"/>
          <p:cNvSpPr>
            <a:spLocks noGrp="1" noChangeArrowheads="1"/>
          </p:cNvSpPr>
          <p:nvPr>
            <p:ph type="body" idx="1"/>
          </p:nvPr>
        </p:nvSpPr>
        <p:spPr>
          <a:xfrm>
            <a:off x="685800" y="1600200"/>
            <a:ext cx="7772400" cy="4343400"/>
          </a:xfrm>
        </p:spPr>
        <p:txBody>
          <a:bodyPr/>
          <a:lstStyle/>
          <a:p>
            <a:pPr>
              <a:lnSpc>
                <a:spcPct val="80000"/>
              </a:lnSpc>
            </a:pPr>
            <a:r>
              <a:rPr lang="en-US" sz="2800" smtClean="0"/>
              <a:t>If teaching is nothing more than explaining material well, then it is easy and most anyone can learn to do it. </a:t>
            </a:r>
          </a:p>
          <a:p>
            <a:pPr>
              <a:lnSpc>
                <a:spcPct val="80000"/>
              </a:lnSpc>
            </a:pPr>
            <a:r>
              <a:rPr lang="en-US" sz="2800" smtClean="0"/>
              <a:t>If teaching is about developing student understanding, then teaching is challenging and you will spend your entire career mastering it.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99330"/>
                                        </p:tgtEl>
                                        <p:attrNameLst>
                                          <p:attrName>style.visibility</p:attrName>
                                        </p:attrNameLst>
                                      </p:cBhvr>
                                      <p:to>
                                        <p:strVal val="visible"/>
                                      </p:to>
                                    </p:set>
                                    <p:animEffect transition="in" filter="dissolve">
                                      <p:cBhvr>
                                        <p:cTn id="7" dur="500"/>
                                        <p:tgtEl>
                                          <p:spTgt spid="99330"/>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99331">
                                            <p:txEl>
                                              <p:pRg st="0" end="0"/>
                                            </p:txEl>
                                          </p:spTgt>
                                        </p:tgtEl>
                                        <p:attrNameLst>
                                          <p:attrName>style.visibility</p:attrName>
                                        </p:attrNameLst>
                                      </p:cBhvr>
                                      <p:to>
                                        <p:strVal val="visible"/>
                                      </p:to>
                                    </p:set>
                                    <p:animEffect transition="in" filter="dissolve">
                                      <p:cBhvr>
                                        <p:cTn id="12" dur="500"/>
                                        <p:tgtEl>
                                          <p:spTgt spid="99331">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99331">
                                            <p:txEl>
                                              <p:pRg st="1" end="1"/>
                                            </p:txEl>
                                          </p:spTgt>
                                        </p:tgtEl>
                                        <p:attrNameLst>
                                          <p:attrName>style.visibility</p:attrName>
                                        </p:attrNameLst>
                                      </p:cBhvr>
                                      <p:to>
                                        <p:strVal val="visible"/>
                                      </p:to>
                                    </p:set>
                                    <p:animEffect transition="in" filter="dissolve">
                                      <p:cBhvr>
                                        <p:cTn id="17" dur="500"/>
                                        <p:tgtEl>
                                          <p:spTgt spid="9933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9330" grpId="0"/>
      <p:bldP spid="99331"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4"/>
          <p:cNvSpPr>
            <a:spLocks noGrp="1" noChangeArrowheads="1"/>
          </p:cNvSpPr>
          <p:nvPr>
            <p:ph type="ctrTitle" idx="4294967295"/>
          </p:nvPr>
        </p:nvSpPr>
        <p:spPr>
          <a:xfrm>
            <a:off x="685800" y="2130425"/>
            <a:ext cx="7772400" cy="1470025"/>
          </a:xfrm>
        </p:spPr>
        <p:txBody>
          <a:bodyPr/>
          <a:lstStyle/>
          <a:p>
            <a:pPr eaLnBrk="1" hangingPunct="1"/>
            <a:r>
              <a:rPr lang="en-US" smtClean="0"/>
              <a:t>So how accurate are </a:t>
            </a:r>
            <a:r>
              <a:rPr lang="en-US" i="1" smtClean="0"/>
              <a:t>your</a:t>
            </a:r>
            <a:r>
              <a:rPr lang="en-US" smtClean="0"/>
              <a:t> beliefs about how people learn? </a:t>
            </a:r>
          </a:p>
        </p:txBody>
      </p:sp>
      <p:sp>
        <p:nvSpPr>
          <p:cNvPr id="21507" name="Rectangle 5"/>
          <p:cNvSpPr>
            <a:spLocks noGrp="1" noChangeArrowheads="1"/>
          </p:cNvSpPr>
          <p:nvPr>
            <p:ph type="subTitle" idx="4294967295"/>
          </p:nvPr>
        </p:nvSpPr>
        <p:spPr>
          <a:xfrm>
            <a:off x="1182688" y="3695700"/>
            <a:ext cx="6778625" cy="1927225"/>
          </a:xfrm>
        </p:spPr>
        <p:txBody>
          <a:bodyPr/>
          <a:lstStyle/>
          <a:p>
            <a:pPr marL="0" indent="0" algn="ctr" eaLnBrk="1" hangingPunct="1">
              <a:buFontTx/>
              <a:buNone/>
            </a:pPr>
            <a:endParaRPr lang="en-US"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idx="4294967295"/>
          </p:nvPr>
        </p:nvSpPr>
        <p:spPr>
          <a:xfrm>
            <a:off x="228600" y="381000"/>
            <a:ext cx="8763000" cy="1143000"/>
          </a:xfrm>
        </p:spPr>
        <p:txBody>
          <a:bodyPr/>
          <a:lstStyle/>
          <a:p>
            <a:pPr eaLnBrk="1" hangingPunct="1"/>
            <a:r>
              <a:rPr lang="en-US" sz="3400" smtClean="0"/>
              <a:t>Which of the following is the MOST important ingredient for successful learning?</a:t>
            </a:r>
          </a:p>
        </p:txBody>
      </p:sp>
      <p:sp>
        <p:nvSpPr>
          <p:cNvPr id="22531" name="Rectangle 3"/>
          <p:cNvSpPr>
            <a:spLocks noGrp="1" noChangeArrowheads="1"/>
          </p:cNvSpPr>
          <p:nvPr>
            <p:ph type="body" idx="4294967295"/>
          </p:nvPr>
        </p:nvSpPr>
        <p:spPr/>
        <p:txBody>
          <a:bodyPr/>
          <a:lstStyle/>
          <a:p>
            <a:pPr marL="609600" indent="-609600" eaLnBrk="1" hangingPunct="1">
              <a:buFontTx/>
              <a:buAutoNum type="arabicPeriod"/>
            </a:pPr>
            <a:r>
              <a:rPr lang="en-US" smtClean="0"/>
              <a:t>The intention and desire to learn</a:t>
            </a:r>
          </a:p>
          <a:p>
            <a:pPr marL="609600" indent="-609600" eaLnBrk="1" hangingPunct="1">
              <a:buFontTx/>
              <a:buAutoNum type="arabicPeriod"/>
            </a:pPr>
            <a:r>
              <a:rPr lang="en-US" smtClean="0"/>
              <a:t>Paying close attention to the material as you study</a:t>
            </a:r>
          </a:p>
          <a:p>
            <a:pPr marL="609600" indent="-609600" eaLnBrk="1" hangingPunct="1">
              <a:buFontTx/>
              <a:buAutoNum type="arabicPeriod"/>
            </a:pPr>
            <a:r>
              <a:rPr lang="en-US" smtClean="0"/>
              <a:t>Learning in a way that matches your personal Learning Style?</a:t>
            </a:r>
          </a:p>
          <a:p>
            <a:pPr marL="609600" indent="-609600" eaLnBrk="1" hangingPunct="1">
              <a:buFontTx/>
              <a:buAutoNum type="arabicPeriod"/>
            </a:pPr>
            <a:r>
              <a:rPr lang="en-US" smtClean="0"/>
              <a:t>The time you spend studying</a:t>
            </a:r>
          </a:p>
          <a:p>
            <a:pPr marL="609600" indent="-609600" eaLnBrk="1" hangingPunct="1">
              <a:buFontTx/>
              <a:buAutoNum type="arabicPeriod"/>
            </a:pPr>
            <a:r>
              <a:rPr lang="en-US" smtClean="0"/>
              <a:t>What you think about while studying</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4"/>
          <p:cNvSpPr>
            <a:spLocks noGrp="1" noChangeArrowheads="1"/>
          </p:cNvSpPr>
          <p:nvPr>
            <p:ph type="ctrTitle" idx="4294967295"/>
          </p:nvPr>
        </p:nvSpPr>
        <p:spPr>
          <a:xfrm>
            <a:off x="685800" y="2130425"/>
            <a:ext cx="7772400" cy="1470025"/>
          </a:xfrm>
        </p:spPr>
        <p:txBody>
          <a:bodyPr>
            <a:normAutofit fontScale="90000"/>
          </a:bodyPr>
          <a:lstStyle/>
          <a:p>
            <a:pPr eaLnBrk="1" hangingPunct="1"/>
            <a:r>
              <a:rPr lang="en-US" sz="4000" smtClean="0"/>
              <a:t>Read the instructions for the demonstration to yourselves and do your best to follow them.</a:t>
            </a:r>
          </a:p>
        </p:txBody>
      </p:sp>
      <p:sp>
        <p:nvSpPr>
          <p:cNvPr id="23555" name="Rectangle 5"/>
          <p:cNvSpPr>
            <a:spLocks noGrp="1" noChangeArrowheads="1"/>
          </p:cNvSpPr>
          <p:nvPr>
            <p:ph type="subTitle" idx="4294967295"/>
          </p:nvPr>
        </p:nvSpPr>
        <p:spPr>
          <a:xfrm>
            <a:off x="1182688" y="3695700"/>
            <a:ext cx="6778625" cy="1927225"/>
          </a:xfrm>
        </p:spPr>
        <p:txBody>
          <a:bodyPr/>
          <a:lstStyle/>
          <a:p>
            <a:pPr marL="0" indent="0" algn="ctr" eaLnBrk="1" hangingPunct="1">
              <a:buFontTx/>
              <a:buNone/>
            </a:pPr>
            <a:endParaRPr lang="en-US"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idx="4294967295"/>
          </p:nvPr>
        </p:nvSpPr>
        <p:spPr/>
        <p:txBody>
          <a:bodyPr/>
          <a:lstStyle/>
          <a:p>
            <a:pPr eaLnBrk="1" hangingPunct="1"/>
            <a:r>
              <a:rPr lang="en-US" smtClean="0"/>
              <a:t>Levels of Processing</a:t>
            </a:r>
          </a:p>
        </p:txBody>
      </p:sp>
      <p:sp>
        <p:nvSpPr>
          <p:cNvPr id="24579" name="Rectangle 3"/>
          <p:cNvSpPr>
            <a:spLocks noGrp="1" noChangeArrowheads="1"/>
          </p:cNvSpPr>
          <p:nvPr>
            <p:ph type="body" idx="4294967295"/>
          </p:nvPr>
        </p:nvSpPr>
        <p:spPr>
          <a:xfrm>
            <a:off x="685800" y="1447800"/>
            <a:ext cx="7772400" cy="4876800"/>
          </a:xfrm>
        </p:spPr>
        <p:txBody>
          <a:bodyPr/>
          <a:lstStyle/>
          <a:p>
            <a:pPr eaLnBrk="1" hangingPunct="1"/>
            <a:r>
              <a:rPr lang="en-US" dirty="0" smtClean="0"/>
              <a:t>Shallow processing focuses on spelling, appearance and sound.  </a:t>
            </a:r>
          </a:p>
          <a:p>
            <a:pPr lvl="1" eaLnBrk="1" hangingPunct="1"/>
            <a:r>
              <a:rPr lang="en-US" dirty="0" smtClean="0"/>
              <a:t>Rote memorization of facts</a:t>
            </a:r>
          </a:p>
          <a:p>
            <a:pPr lvl="1" eaLnBrk="1" hangingPunct="1"/>
            <a:r>
              <a:rPr lang="en-US" dirty="0" smtClean="0"/>
              <a:t>Flashcards</a:t>
            </a:r>
          </a:p>
          <a:p>
            <a:pPr eaLnBrk="1" hangingPunct="1"/>
            <a:r>
              <a:rPr lang="en-US" dirty="0" smtClean="0"/>
              <a:t>Deep processing focuses on subjective meaning.  </a:t>
            </a:r>
          </a:p>
          <a:p>
            <a:pPr lvl="1" eaLnBrk="1" hangingPunct="1"/>
            <a:r>
              <a:rPr lang="en-US" dirty="0" smtClean="0"/>
              <a:t>Relating new information to prior knowledge</a:t>
            </a:r>
          </a:p>
          <a:p>
            <a:pPr lvl="1" eaLnBrk="1" hangingPunct="1"/>
            <a:r>
              <a:rPr lang="en-US" dirty="0" smtClean="0"/>
              <a:t>Making information personally meaningful</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idx="4294967295"/>
          </p:nvPr>
        </p:nvSpPr>
        <p:spPr/>
        <p:txBody>
          <a:bodyPr/>
          <a:lstStyle/>
          <a:p>
            <a:pPr eaLnBrk="1" hangingPunct="1"/>
            <a:r>
              <a:rPr lang="en-US" dirty="0" smtClean="0"/>
              <a:t>Rate each word</a:t>
            </a:r>
          </a:p>
        </p:txBody>
      </p:sp>
      <p:sp>
        <p:nvSpPr>
          <p:cNvPr id="25603" name="Rectangle 3"/>
          <p:cNvSpPr>
            <a:spLocks noGrp="1" noChangeArrowheads="1"/>
          </p:cNvSpPr>
          <p:nvPr>
            <p:ph type="body" sz="half" idx="4294967295"/>
          </p:nvPr>
        </p:nvSpPr>
        <p:spPr>
          <a:xfrm>
            <a:off x="457200" y="1600200"/>
            <a:ext cx="4033838" cy="1089025"/>
          </a:xfrm>
        </p:spPr>
        <p:txBody>
          <a:bodyPr/>
          <a:lstStyle/>
          <a:p>
            <a:pPr eaLnBrk="1" hangingPunct="1"/>
            <a:r>
              <a:rPr lang="en-US" sz="2800" smtClean="0"/>
              <a:t>Do you find the word Pleasant?</a:t>
            </a:r>
          </a:p>
        </p:txBody>
      </p:sp>
      <p:sp>
        <p:nvSpPr>
          <p:cNvPr id="25604" name="Rectangle 4"/>
          <p:cNvSpPr>
            <a:spLocks noGrp="1" noChangeArrowheads="1"/>
          </p:cNvSpPr>
          <p:nvPr>
            <p:ph type="body" sz="half" idx="4294967295"/>
          </p:nvPr>
        </p:nvSpPr>
        <p:spPr>
          <a:xfrm>
            <a:off x="4652963" y="1600200"/>
            <a:ext cx="4033837" cy="1257300"/>
          </a:xfrm>
        </p:spPr>
        <p:txBody>
          <a:bodyPr/>
          <a:lstStyle/>
          <a:p>
            <a:pPr eaLnBrk="1" hangingPunct="1"/>
            <a:r>
              <a:rPr lang="en-US" sz="2800" dirty="0" smtClean="0"/>
              <a:t>Does the word contain an E or G?</a:t>
            </a:r>
          </a:p>
        </p:txBody>
      </p:sp>
      <p:sp>
        <p:nvSpPr>
          <p:cNvPr id="236549" name="Text Box 5"/>
          <p:cNvSpPr txBox="1">
            <a:spLocks noChangeArrowheads="1"/>
          </p:cNvSpPr>
          <p:nvPr/>
        </p:nvSpPr>
        <p:spPr bwMode="auto">
          <a:xfrm>
            <a:off x="990600" y="4724400"/>
            <a:ext cx="6859588" cy="1554163"/>
          </a:xfrm>
          <a:prstGeom prst="rect">
            <a:avLst/>
          </a:prstGeom>
          <a:noFill/>
          <a:ln w="9525">
            <a:noFill/>
            <a:miter lim="800000"/>
            <a:headEnd/>
            <a:tailEnd/>
          </a:ln>
        </p:spPr>
        <p:txBody>
          <a:bodyPr wrap="none">
            <a:spAutoFit/>
          </a:bodyPr>
          <a:lstStyle/>
          <a:p>
            <a:r>
              <a:rPr lang="en-US" sz="3200">
                <a:latin typeface="Times New Roman" pitchFamily="18" charset="0"/>
              </a:rPr>
              <a:t>These are </a:t>
            </a:r>
            <a:r>
              <a:rPr lang="en-US" sz="3200" b="1" i="1">
                <a:latin typeface="Times New Roman" pitchFamily="18" charset="0"/>
              </a:rPr>
              <a:t>orienting tasks </a:t>
            </a:r>
            <a:r>
              <a:rPr lang="en-US" sz="3200">
                <a:latin typeface="Times New Roman" pitchFamily="18" charset="0"/>
              </a:rPr>
              <a:t>that cause you </a:t>
            </a:r>
          </a:p>
          <a:p>
            <a:r>
              <a:rPr lang="en-US" sz="3200">
                <a:latin typeface="Times New Roman" pitchFamily="18" charset="0"/>
              </a:rPr>
              <a:t>to think in deep or shallow ways, </a:t>
            </a:r>
          </a:p>
          <a:p>
            <a:r>
              <a:rPr lang="en-US" sz="3200">
                <a:latin typeface="Times New Roman" pitchFamily="18" charset="0"/>
              </a:rPr>
              <a:t>regardless of your intention</a:t>
            </a:r>
          </a:p>
        </p:txBody>
      </p:sp>
      <p:sp>
        <p:nvSpPr>
          <p:cNvPr id="236551" name="Text Box 7"/>
          <p:cNvSpPr txBox="1">
            <a:spLocks noChangeArrowheads="1"/>
          </p:cNvSpPr>
          <p:nvPr/>
        </p:nvSpPr>
        <p:spPr bwMode="auto">
          <a:xfrm>
            <a:off x="533400" y="3124200"/>
            <a:ext cx="3836988" cy="1187450"/>
          </a:xfrm>
          <a:prstGeom prst="rect">
            <a:avLst/>
          </a:prstGeom>
          <a:noFill/>
          <a:ln w="9525">
            <a:noFill/>
            <a:miter lim="800000"/>
            <a:headEnd/>
            <a:tailEnd/>
          </a:ln>
        </p:spPr>
        <p:txBody>
          <a:bodyPr wrap="none">
            <a:spAutoFit/>
          </a:bodyPr>
          <a:lstStyle/>
          <a:p>
            <a:r>
              <a:rPr lang="en-US" sz="2400">
                <a:latin typeface="Times New Roman" pitchFamily="18" charset="0"/>
              </a:rPr>
              <a:t>Deep processing: You are </a:t>
            </a:r>
          </a:p>
          <a:p>
            <a:r>
              <a:rPr lang="en-US" sz="2400">
                <a:latin typeface="Times New Roman" pitchFamily="18" charset="0"/>
              </a:rPr>
              <a:t>relating  the words to your </a:t>
            </a:r>
          </a:p>
          <a:p>
            <a:r>
              <a:rPr lang="en-US" sz="2400">
                <a:latin typeface="Times New Roman" pitchFamily="18" charset="0"/>
              </a:rPr>
              <a:t>own meaningful experiences. </a:t>
            </a:r>
          </a:p>
        </p:txBody>
      </p:sp>
      <p:sp>
        <p:nvSpPr>
          <p:cNvPr id="236552" name="Text Box 8"/>
          <p:cNvSpPr txBox="1">
            <a:spLocks noChangeArrowheads="1"/>
          </p:cNvSpPr>
          <p:nvPr/>
        </p:nvSpPr>
        <p:spPr bwMode="auto">
          <a:xfrm>
            <a:off x="4648200" y="3200400"/>
            <a:ext cx="3771900" cy="822325"/>
          </a:xfrm>
          <a:prstGeom prst="rect">
            <a:avLst/>
          </a:prstGeom>
          <a:noFill/>
          <a:ln w="9525">
            <a:noFill/>
            <a:miter lim="800000"/>
            <a:headEnd/>
            <a:tailEnd/>
          </a:ln>
        </p:spPr>
        <p:txBody>
          <a:bodyPr wrap="none">
            <a:spAutoFit/>
          </a:bodyPr>
          <a:lstStyle/>
          <a:p>
            <a:r>
              <a:rPr lang="en-US" sz="2400">
                <a:latin typeface="Times New Roman" pitchFamily="18" charset="0"/>
              </a:rPr>
              <a:t>Shallow processing: You are </a:t>
            </a:r>
          </a:p>
          <a:p>
            <a:r>
              <a:rPr lang="en-US" sz="2400">
                <a:latin typeface="Times New Roman" pitchFamily="18" charset="0"/>
              </a:rPr>
              <a:t>focusing on spelling.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36551"/>
                                        </p:tgtEl>
                                        <p:attrNameLst>
                                          <p:attrName>style.visibility</p:attrName>
                                        </p:attrNameLst>
                                      </p:cBhvr>
                                      <p:to>
                                        <p:strVal val="visible"/>
                                      </p:to>
                                    </p:set>
                                    <p:anim calcmode="lin" valueType="num">
                                      <p:cBhvr additive="base">
                                        <p:cTn id="7" dur="500" fill="hold"/>
                                        <p:tgtEl>
                                          <p:spTgt spid="236551"/>
                                        </p:tgtEl>
                                        <p:attrNameLst>
                                          <p:attrName>ppt_x</p:attrName>
                                        </p:attrNameLst>
                                      </p:cBhvr>
                                      <p:tavLst>
                                        <p:tav tm="0">
                                          <p:val>
                                            <p:strVal val="#ppt_x"/>
                                          </p:val>
                                        </p:tav>
                                        <p:tav tm="100000">
                                          <p:val>
                                            <p:strVal val="#ppt_x"/>
                                          </p:val>
                                        </p:tav>
                                      </p:tavLst>
                                    </p:anim>
                                    <p:anim calcmode="lin" valueType="num">
                                      <p:cBhvr additive="base">
                                        <p:cTn id="8" dur="500" fill="hold"/>
                                        <p:tgtEl>
                                          <p:spTgt spid="236551"/>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36552"/>
                                        </p:tgtEl>
                                        <p:attrNameLst>
                                          <p:attrName>style.visibility</p:attrName>
                                        </p:attrNameLst>
                                      </p:cBhvr>
                                      <p:to>
                                        <p:strVal val="visible"/>
                                      </p:to>
                                    </p:set>
                                    <p:anim calcmode="lin" valueType="num">
                                      <p:cBhvr additive="base">
                                        <p:cTn id="13" dur="500" fill="hold"/>
                                        <p:tgtEl>
                                          <p:spTgt spid="236552"/>
                                        </p:tgtEl>
                                        <p:attrNameLst>
                                          <p:attrName>ppt_x</p:attrName>
                                        </p:attrNameLst>
                                      </p:cBhvr>
                                      <p:tavLst>
                                        <p:tav tm="0">
                                          <p:val>
                                            <p:strVal val="#ppt_x"/>
                                          </p:val>
                                        </p:tav>
                                        <p:tav tm="100000">
                                          <p:val>
                                            <p:strVal val="#ppt_x"/>
                                          </p:val>
                                        </p:tav>
                                      </p:tavLst>
                                    </p:anim>
                                    <p:anim calcmode="lin" valueType="num">
                                      <p:cBhvr additive="base">
                                        <p:cTn id="14" dur="500" fill="hold"/>
                                        <p:tgtEl>
                                          <p:spTgt spid="236552"/>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36549"/>
                                        </p:tgtEl>
                                        <p:attrNameLst>
                                          <p:attrName>style.visibility</p:attrName>
                                        </p:attrNameLst>
                                      </p:cBhvr>
                                      <p:to>
                                        <p:strVal val="visible"/>
                                      </p:to>
                                    </p:set>
                                    <p:anim calcmode="lin" valueType="num">
                                      <p:cBhvr additive="base">
                                        <p:cTn id="19" dur="500" fill="hold"/>
                                        <p:tgtEl>
                                          <p:spTgt spid="236549"/>
                                        </p:tgtEl>
                                        <p:attrNameLst>
                                          <p:attrName>ppt_x</p:attrName>
                                        </p:attrNameLst>
                                      </p:cBhvr>
                                      <p:tavLst>
                                        <p:tav tm="0">
                                          <p:val>
                                            <p:strVal val="#ppt_x"/>
                                          </p:val>
                                        </p:tav>
                                        <p:tav tm="100000">
                                          <p:val>
                                            <p:strVal val="#ppt_x"/>
                                          </p:val>
                                        </p:tav>
                                      </p:tavLst>
                                    </p:anim>
                                    <p:anim calcmode="lin" valueType="num">
                                      <p:cBhvr additive="base">
                                        <p:cTn id="20" dur="500" fill="hold"/>
                                        <p:tgtEl>
                                          <p:spTgt spid="23654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6549" grpId="0"/>
      <p:bldP spid="236551" grpId="0"/>
      <p:bldP spid="236552"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32" name="Rectangle 20"/>
          <p:cNvSpPr>
            <a:spLocks noChangeArrowheads="1"/>
          </p:cNvSpPr>
          <p:nvPr/>
        </p:nvSpPr>
        <p:spPr bwMode="auto">
          <a:xfrm>
            <a:off x="685800" y="457200"/>
            <a:ext cx="7772400" cy="609600"/>
          </a:xfrm>
          <a:prstGeom prst="rect">
            <a:avLst/>
          </a:prstGeom>
          <a:noFill/>
          <a:ln w="9525">
            <a:noFill/>
            <a:miter lim="800000"/>
            <a:headEnd/>
            <a:tailEnd/>
          </a:ln>
        </p:spPr>
        <p:txBody>
          <a:bodyPr anchor="ctr"/>
          <a:lstStyle/>
          <a:p>
            <a:pPr algn="ctr"/>
            <a:r>
              <a:rPr lang="en-US" sz="4000" dirty="0" smtClean="0">
                <a:solidFill>
                  <a:schemeClr val="tx2"/>
                </a:solidFill>
              </a:rPr>
              <a:t>Four different conditions</a:t>
            </a:r>
            <a:endParaRPr lang="en-US" sz="4000" dirty="0">
              <a:solidFill>
                <a:schemeClr val="tx2"/>
              </a:solidFill>
            </a:endParaRPr>
          </a:p>
        </p:txBody>
      </p:sp>
      <p:grpSp>
        <p:nvGrpSpPr>
          <p:cNvPr id="21" name="Group 20"/>
          <p:cNvGrpSpPr/>
          <p:nvPr/>
        </p:nvGrpSpPr>
        <p:grpSpPr>
          <a:xfrm>
            <a:off x="3188758" y="1219200"/>
            <a:ext cx="4990042" cy="3962400"/>
            <a:chOff x="3188758" y="1219200"/>
            <a:chExt cx="4990042" cy="3962400"/>
          </a:xfrm>
        </p:grpSpPr>
        <p:sp>
          <p:nvSpPr>
            <p:cNvPr id="26629" name="Text Box 9"/>
            <p:cNvSpPr txBox="1">
              <a:spLocks noChangeArrowheads="1"/>
            </p:cNvSpPr>
            <p:nvPr/>
          </p:nvSpPr>
          <p:spPr bwMode="auto">
            <a:xfrm>
              <a:off x="4943030" y="1219200"/>
              <a:ext cx="1076770" cy="584775"/>
            </a:xfrm>
            <a:prstGeom prst="rect">
              <a:avLst/>
            </a:prstGeom>
            <a:noFill/>
            <a:ln w="9525">
              <a:noFill/>
              <a:miter lim="800000"/>
              <a:headEnd/>
              <a:tailEnd/>
            </a:ln>
          </p:spPr>
          <p:txBody>
            <a:bodyPr wrap="none">
              <a:spAutoFit/>
            </a:bodyPr>
            <a:lstStyle/>
            <a:p>
              <a:r>
                <a:rPr lang="en-US" sz="3200" dirty="0"/>
                <a:t>Front</a:t>
              </a:r>
            </a:p>
          </p:txBody>
        </p:sp>
        <p:sp>
          <p:nvSpPr>
            <p:cNvPr id="26630" name="Text Box 12"/>
            <p:cNvSpPr txBox="1">
              <a:spLocks noChangeArrowheads="1"/>
            </p:cNvSpPr>
            <p:nvPr/>
          </p:nvSpPr>
          <p:spPr bwMode="auto">
            <a:xfrm>
              <a:off x="6019800" y="2979737"/>
              <a:ext cx="2159000" cy="830263"/>
            </a:xfrm>
            <a:prstGeom prst="rect">
              <a:avLst/>
            </a:prstGeom>
            <a:solidFill>
              <a:srgbClr val="66FFFF"/>
            </a:solidFill>
            <a:ln w="9525">
              <a:solidFill>
                <a:schemeClr val="tx1"/>
              </a:solidFill>
              <a:miter lim="800000"/>
              <a:headEnd/>
              <a:tailEnd/>
            </a:ln>
          </p:spPr>
          <p:txBody>
            <a:bodyPr wrap="none">
              <a:spAutoFit/>
            </a:bodyPr>
            <a:lstStyle/>
            <a:p>
              <a:r>
                <a:rPr lang="en-US" sz="2400" dirty="0"/>
                <a:t>Deep Warned </a:t>
              </a:r>
            </a:p>
            <a:p>
              <a:r>
                <a:rPr lang="en-US" sz="2400" dirty="0"/>
                <a:t>about Recall</a:t>
              </a:r>
            </a:p>
          </p:txBody>
        </p:sp>
        <p:sp>
          <p:nvSpPr>
            <p:cNvPr id="26631" name="Text Box 13"/>
            <p:cNvSpPr txBox="1">
              <a:spLocks noChangeArrowheads="1"/>
            </p:cNvSpPr>
            <p:nvPr/>
          </p:nvSpPr>
          <p:spPr bwMode="auto">
            <a:xfrm>
              <a:off x="6261100" y="4343400"/>
              <a:ext cx="1816100" cy="830263"/>
            </a:xfrm>
            <a:prstGeom prst="rect">
              <a:avLst/>
            </a:prstGeom>
            <a:solidFill>
              <a:srgbClr val="66FFFF"/>
            </a:solidFill>
            <a:ln w="9525">
              <a:solidFill>
                <a:schemeClr val="tx1"/>
              </a:solidFill>
              <a:miter lim="800000"/>
              <a:headEnd/>
              <a:tailEnd/>
            </a:ln>
          </p:spPr>
          <p:txBody>
            <a:bodyPr wrap="none">
              <a:spAutoFit/>
            </a:bodyPr>
            <a:lstStyle/>
            <a:p>
              <a:r>
                <a:rPr lang="en-US" sz="2400" dirty="0"/>
                <a:t>Deep</a:t>
              </a:r>
            </a:p>
            <a:p>
              <a:r>
                <a:rPr lang="en-US" sz="2400" dirty="0"/>
                <a:t>Not Warned</a:t>
              </a:r>
            </a:p>
          </p:txBody>
        </p:sp>
        <p:sp>
          <p:nvSpPr>
            <p:cNvPr id="26634" name="Text Box 14"/>
            <p:cNvSpPr txBox="1">
              <a:spLocks noChangeArrowheads="1"/>
            </p:cNvSpPr>
            <p:nvPr/>
          </p:nvSpPr>
          <p:spPr bwMode="auto">
            <a:xfrm>
              <a:off x="3517900" y="4351337"/>
              <a:ext cx="1816100" cy="830263"/>
            </a:xfrm>
            <a:prstGeom prst="rect">
              <a:avLst/>
            </a:prstGeom>
            <a:solidFill>
              <a:srgbClr val="66FFFF"/>
            </a:solidFill>
            <a:ln w="9525">
              <a:solidFill>
                <a:schemeClr val="tx1"/>
              </a:solidFill>
              <a:miter lim="800000"/>
              <a:headEnd/>
              <a:tailEnd/>
            </a:ln>
          </p:spPr>
          <p:txBody>
            <a:bodyPr wrap="none">
              <a:spAutoFit/>
            </a:bodyPr>
            <a:lstStyle/>
            <a:p>
              <a:r>
                <a:rPr lang="en-US" sz="2400" dirty="0"/>
                <a:t>Shallow</a:t>
              </a:r>
            </a:p>
            <a:p>
              <a:r>
                <a:rPr lang="en-US" sz="2400" dirty="0"/>
                <a:t>Not Warned</a:t>
              </a:r>
            </a:p>
          </p:txBody>
        </p:sp>
        <p:sp>
          <p:nvSpPr>
            <p:cNvPr id="26635" name="Text Box 11"/>
            <p:cNvSpPr txBox="1">
              <a:spLocks noChangeArrowheads="1"/>
            </p:cNvSpPr>
            <p:nvPr/>
          </p:nvSpPr>
          <p:spPr bwMode="auto">
            <a:xfrm>
              <a:off x="3188758" y="2979003"/>
              <a:ext cx="2221442" cy="830997"/>
            </a:xfrm>
            <a:prstGeom prst="rect">
              <a:avLst/>
            </a:prstGeom>
            <a:solidFill>
              <a:srgbClr val="66FFFF"/>
            </a:solidFill>
            <a:ln w="9525">
              <a:solidFill>
                <a:schemeClr val="tx1"/>
              </a:solidFill>
              <a:miter lim="800000"/>
              <a:headEnd/>
              <a:tailEnd/>
            </a:ln>
          </p:spPr>
          <p:txBody>
            <a:bodyPr wrap="none">
              <a:spAutoFit/>
            </a:bodyPr>
            <a:lstStyle/>
            <a:p>
              <a:r>
                <a:rPr lang="en-US" sz="2400" dirty="0" smtClean="0"/>
                <a:t>Shallow Warned</a:t>
              </a:r>
            </a:p>
            <a:p>
              <a:r>
                <a:rPr lang="en-US" sz="2400" dirty="0" smtClean="0"/>
                <a:t>about </a:t>
              </a:r>
              <a:r>
                <a:rPr lang="en-US" sz="2400" dirty="0"/>
                <a:t>Recall</a:t>
              </a:r>
            </a:p>
          </p:txBody>
        </p:sp>
        <p:sp>
          <p:nvSpPr>
            <p:cNvPr id="26637" name="Text Box 17"/>
            <p:cNvSpPr txBox="1">
              <a:spLocks noChangeArrowheads="1"/>
            </p:cNvSpPr>
            <p:nvPr/>
          </p:nvSpPr>
          <p:spPr bwMode="auto">
            <a:xfrm>
              <a:off x="6563609" y="1752600"/>
              <a:ext cx="827791" cy="461665"/>
            </a:xfrm>
            <a:prstGeom prst="rect">
              <a:avLst/>
            </a:prstGeom>
            <a:noFill/>
            <a:ln w="9525">
              <a:noFill/>
              <a:miter lim="800000"/>
              <a:headEnd/>
              <a:tailEnd/>
            </a:ln>
          </p:spPr>
          <p:txBody>
            <a:bodyPr wrap="none">
              <a:spAutoFit/>
            </a:bodyPr>
            <a:lstStyle/>
            <a:p>
              <a:r>
                <a:rPr lang="en-US" sz="2400" dirty="0" smtClean="0"/>
                <a:t>Right</a:t>
              </a:r>
              <a:endParaRPr lang="en-US" sz="2400" dirty="0"/>
            </a:p>
          </p:txBody>
        </p:sp>
        <p:sp>
          <p:nvSpPr>
            <p:cNvPr id="26638" name="Text Box 18"/>
            <p:cNvSpPr txBox="1">
              <a:spLocks noChangeArrowheads="1"/>
            </p:cNvSpPr>
            <p:nvPr/>
          </p:nvSpPr>
          <p:spPr bwMode="auto">
            <a:xfrm>
              <a:off x="3886200" y="1752600"/>
              <a:ext cx="662874" cy="461665"/>
            </a:xfrm>
            <a:prstGeom prst="rect">
              <a:avLst/>
            </a:prstGeom>
            <a:noFill/>
            <a:ln w="9525">
              <a:noFill/>
              <a:miter lim="800000"/>
              <a:headEnd/>
              <a:tailEnd/>
            </a:ln>
          </p:spPr>
          <p:txBody>
            <a:bodyPr wrap="none">
              <a:spAutoFit/>
            </a:bodyPr>
            <a:lstStyle/>
            <a:p>
              <a:r>
                <a:rPr lang="en-US" sz="2400" dirty="0"/>
                <a:t>Left</a:t>
              </a:r>
            </a:p>
          </p:txBody>
        </p:sp>
      </p:grpSp>
      <p:grpSp>
        <p:nvGrpSpPr>
          <p:cNvPr id="20" name="Group 19"/>
          <p:cNvGrpSpPr/>
          <p:nvPr/>
        </p:nvGrpSpPr>
        <p:grpSpPr>
          <a:xfrm>
            <a:off x="228600" y="914400"/>
            <a:ext cx="6870700" cy="2065337"/>
            <a:chOff x="228600" y="914400"/>
            <a:chExt cx="6870700" cy="2065337"/>
          </a:xfrm>
        </p:grpSpPr>
        <p:sp>
          <p:nvSpPr>
            <p:cNvPr id="26639" name="Text Box 16"/>
            <p:cNvSpPr txBox="1">
              <a:spLocks noChangeArrowheads="1"/>
            </p:cNvSpPr>
            <p:nvPr/>
          </p:nvSpPr>
          <p:spPr bwMode="auto">
            <a:xfrm>
              <a:off x="228600" y="914400"/>
              <a:ext cx="2189163" cy="1938338"/>
            </a:xfrm>
            <a:prstGeom prst="rect">
              <a:avLst/>
            </a:prstGeom>
            <a:noFill/>
            <a:ln w="9525">
              <a:solidFill>
                <a:srgbClr val="FF3300"/>
              </a:solidFill>
              <a:miter lim="800000"/>
              <a:headEnd/>
              <a:tailEnd/>
            </a:ln>
          </p:spPr>
          <p:txBody>
            <a:bodyPr wrap="none">
              <a:spAutoFit/>
            </a:bodyPr>
            <a:lstStyle/>
            <a:p>
              <a:r>
                <a:rPr lang="en-US" sz="2400"/>
                <a:t>Be forewarned</a:t>
              </a:r>
            </a:p>
            <a:p>
              <a:r>
                <a:rPr lang="en-US" sz="2400"/>
                <a:t>you will be </a:t>
              </a:r>
            </a:p>
            <a:p>
              <a:r>
                <a:rPr lang="en-US" sz="2400"/>
                <a:t>asked to</a:t>
              </a:r>
            </a:p>
            <a:p>
              <a:r>
                <a:rPr lang="en-US" sz="2400"/>
                <a:t>recall all </a:t>
              </a:r>
            </a:p>
            <a:p>
              <a:r>
                <a:rPr lang="en-US" sz="2400"/>
                <a:t>the words</a:t>
              </a:r>
            </a:p>
          </p:txBody>
        </p:sp>
        <p:cxnSp>
          <p:nvCxnSpPr>
            <p:cNvPr id="17" name="Straight Arrow Connector 16"/>
            <p:cNvCxnSpPr>
              <a:stCxn id="26639" idx="3"/>
              <a:endCxn id="26630" idx="0"/>
            </p:cNvCxnSpPr>
            <p:nvPr/>
          </p:nvCxnSpPr>
          <p:spPr>
            <a:xfrm>
              <a:off x="2417763" y="1883569"/>
              <a:ext cx="4681537" cy="1096168"/>
            </a:xfrm>
            <a:prstGeom prst="straightConnector1">
              <a:avLst/>
            </a:prstGeom>
            <a:ln w="28575">
              <a:tailEnd type="stealth" w="lg" len="lg"/>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a:stCxn id="26639" idx="3"/>
              <a:endCxn id="26635" idx="0"/>
            </p:cNvCxnSpPr>
            <p:nvPr/>
          </p:nvCxnSpPr>
          <p:spPr>
            <a:xfrm>
              <a:off x="2417763" y="1883569"/>
              <a:ext cx="1881716" cy="1095434"/>
            </a:xfrm>
            <a:prstGeom prst="straightConnector1">
              <a:avLst/>
            </a:prstGeom>
            <a:ln w="28575">
              <a:tailEnd type="stealth" w="lg" len="lg"/>
            </a:ln>
          </p:spPr>
          <p:style>
            <a:lnRef idx="1">
              <a:schemeClr val="accent1"/>
            </a:lnRef>
            <a:fillRef idx="0">
              <a:schemeClr val="accent1"/>
            </a:fillRef>
            <a:effectRef idx="0">
              <a:schemeClr val="accent1"/>
            </a:effectRef>
            <a:fontRef idx="minor">
              <a:schemeClr val="tx1"/>
            </a:fontRef>
          </p:style>
        </p:cxn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nodeType="clickEffect">
                                  <p:stCondLst>
                                    <p:cond delay="0"/>
                                  </p:stCondLst>
                                  <p:childTnLst>
                                    <p:set>
                                      <p:cBhvr>
                                        <p:cTn id="6" dur="1" fill="hold">
                                          <p:stCondLst>
                                            <p:cond delay="0"/>
                                          </p:stCondLst>
                                        </p:cTn>
                                        <p:tgtEl>
                                          <p:spTgt spid="20"/>
                                        </p:tgtEl>
                                        <p:attrNameLst>
                                          <p:attrName>style.visibility</p:attrName>
                                        </p:attrNameLst>
                                      </p:cBhvr>
                                      <p:to>
                                        <p:strVal val="visible"/>
                                      </p:to>
                                    </p:set>
                                    <p:anim calcmode="lin" valueType="num">
                                      <p:cBhvr additive="base">
                                        <p:cTn id="7" dur="500" fill="hold"/>
                                        <p:tgtEl>
                                          <p:spTgt spid="20"/>
                                        </p:tgtEl>
                                        <p:attrNameLst>
                                          <p:attrName>ppt_x</p:attrName>
                                        </p:attrNameLst>
                                      </p:cBhvr>
                                      <p:tavLst>
                                        <p:tav tm="0">
                                          <p:val>
                                            <p:strVal val="#ppt_x"/>
                                          </p:val>
                                        </p:tav>
                                        <p:tav tm="100000">
                                          <p:val>
                                            <p:strVal val="#ppt_x"/>
                                          </p:val>
                                        </p:tav>
                                      </p:tavLst>
                                    </p:anim>
                                    <p:anim calcmode="lin" valueType="num">
                                      <p:cBhvr additive="base">
                                        <p:cTn id="8" dur="500" fill="hold"/>
                                        <p:tgtEl>
                                          <p:spTgt spid="20"/>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Goals of the Presentation</a:t>
            </a:r>
            <a:endParaRPr lang="en-US" dirty="0"/>
          </a:p>
        </p:txBody>
      </p:sp>
      <p:sp>
        <p:nvSpPr>
          <p:cNvPr id="3" name="Content Placeholder 2"/>
          <p:cNvSpPr>
            <a:spLocks noGrp="1"/>
          </p:cNvSpPr>
          <p:nvPr>
            <p:ph idx="1"/>
          </p:nvPr>
        </p:nvSpPr>
        <p:spPr>
          <a:xfrm>
            <a:off x="457200" y="1447800"/>
            <a:ext cx="8229600" cy="5105400"/>
          </a:xfrm>
        </p:spPr>
        <p:txBody>
          <a:bodyPr>
            <a:normAutofit lnSpcReduction="10000"/>
          </a:bodyPr>
          <a:lstStyle/>
          <a:p>
            <a:r>
              <a:rPr lang="en-US" dirty="0" smtClean="0"/>
              <a:t>Discuss misconceptions about how people learn can undermine both teaching effectiveness and student performance</a:t>
            </a:r>
          </a:p>
          <a:p>
            <a:r>
              <a:rPr lang="en-US" dirty="0" smtClean="0"/>
              <a:t>Demonstrate how cognitive research can improve teaching and learning </a:t>
            </a:r>
          </a:p>
          <a:p>
            <a:r>
              <a:rPr lang="en-US" dirty="0" smtClean="0"/>
              <a:t>Provide you with accurate and practical information for improving teaching and learning from cognitive research</a:t>
            </a:r>
          </a:p>
          <a:p>
            <a:r>
              <a:rPr lang="en-US" dirty="0" smtClean="0"/>
              <a:t>Explain the complexities of effective teaching and learning</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6" name="Rectangle 20"/>
          <p:cNvSpPr>
            <a:spLocks noChangeArrowheads="1"/>
          </p:cNvSpPr>
          <p:nvPr/>
        </p:nvSpPr>
        <p:spPr bwMode="auto">
          <a:xfrm>
            <a:off x="685800" y="381000"/>
            <a:ext cx="7772400" cy="609600"/>
          </a:xfrm>
          <a:prstGeom prst="rect">
            <a:avLst/>
          </a:prstGeom>
          <a:noFill/>
          <a:ln w="9525">
            <a:noFill/>
            <a:miter lim="800000"/>
            <a:headEnd/>
            <a:tailEnd/>
          </a:ln>
        </p:spPr>
        <p:txBody>
          <a:bodyPr anchor="ctr"/>
          <a:lstStyle/>
          <a:p>
            <a:pPr algn="ctr"/>
            <a:r>
              <a:rPr lang="en-US" sz="4000">
                <a:solidFill>
                  <a:schemeClr val="tx2"/>
                </a:solidFill>
              </a:rPr>
              <a:t>Study Conditions</a:t>
            </a:r>
          </a:p>
        </p:txBody>
      </p:sp>
      <p:grpSp>
        <p:nvGrpSpPr>
          <p:cNvPr id="17" name="Group 16"/>
          <p:cNvGrpSpPr/>
          <p:nvPr/>
        </p:nvGrpSpPr>
        <p:grpSpPr>
          <a:xfrm>
            <a:off x="685800" y="2438400"/>
            <a:ext cx="4990042" cy="3327975"/>
            <a:chOff x="3188758" y="1853625"/>
            <a:chExt cx="4990042" cy="3327975"/>
          </a:xfrm>
        </p:grpSpPr>
        <p:sp>
          <p:nvSpPr>
            <p:cNvPr id="18" name="Text Box 9"/>
            <p:cNvSpPr txBox="1">
              <a:spLocks noChangeArrowheads="1"/>
            </p:cNvSpPr>
            <p:nvPr/>
          </p:nvSpPr>
          <p:spPr bwMode="auto">
            <a:xfrm>
              <a:off x="4943030" y="1853625"/>
              <a:ext cx="1076770" cy="584775"/>
            </a:xfrm>
            <a:prstGeom prst="rect">
              <a:avLst/>
            </a:prstGeom>
            <a:noFill/>
            <a:ln w="9525">
              <a:noFill/>
              <a:miter lim="800000"/>
              <a:headEnd/>
              <a:tailEnd/>
            </a:ln>
          </p:spPr>
          <p:txBody>
            <a:bodyPr wrap="none">
              <a:spAutoFit/>
            </a:bodyPr>
            <a:lstStyle/>
            <a:p>
              <a:r>
                <a:rPr lang="en-US" sz="3200" dirty="0"/>
                <a:t>Front</a:t>
              </a:r>
            </a:p>
          </p:txBody>
        </p:sp>
        <p:sp>
          <p:nvSpPr>
            <p:cNvPr id="19" name="Text Box 12"/>
            <p:cNvSpPr txBox="1">
              <a:spLocks noChangeArrowheads="1"/>
            </p:cNvSpPr>
            <p:nvPr/>
          </p:nvSpPr>
          <p:spPr bwMode="auto">
            <a:xfrm>
              <a:off x="6019800" y="2979737"/>
              <a:ext cx="2159000" cy="830263"/>
            </a:xfrm>
            <a:prstGeom prst="rect">
              <a:avLst/>
            </a:prstGeom>
            <a:solidFill>
              <a:srgbClr val="66FFFF"/>
            </a:solidFill>
            <a:ln w="9525">
              <a:solidFill>
                <a:schemeClr val="tx1"/>
              </a:solidFill>
              <a:miter lim="800000"/>
              <a:headEnd/>
              <a:tailEnd/>
            </a:ln>
          </p:spPr>
          <p:txBody>
            <a:bodyPr wrap="none">
              <a:spAutoFit/>
            </a:bodyPr>
            <a:lstStyle/>
            <a:p>
              <a:r>
                <a:rPr lang="en-US" sz="2400" dirty="0"/>
                <a:t>Deep Warned </a:t>
              </a:r>
            </a:p>
            <a:p>
              <a:r>
                <a:rPr lang="en-US" sz="2400" dirty="0"/>
                <a:t>about Recall</a:t>
              </a:r>
            </a:p>
          </p:txBody>
        </p:sp>
        <p:sp>
          <p:nvSpPr>
            <p:cNvPr id="20" name="Text Box 13"/>
            <p:cNvSpPr txBox="1">
              <a:spLocks noChangeArrowheads="1"/>
            </p:cNvSpPr>
            <p:nvPr/>
          </p:nvSpPr>
          <p:spPr bwMode="auto">
            <a:xfrm>
              <a:off x="6261100" y="4343400"/>
              <a:ext cx="1816100" cy="830263"/>
            </a:xfrm>
            <a:prstGeom prst="rect">
              <a:avLst/>
            </a:prstGeom>
            <a:solidFill>
              <a:srgbClr val="66FFFF"/>
            </a:solidFill>
            <a:ln w="9525">
              <a:solidFill>
                <a:schemeClr val="tx1"/>
              </a:solidFill>
              <a:miter lim="800000"/>
              <a:headEnd/>
              <a:tailEnd/>
            </a:ln>
          </p:spPr>
          <p:txBody>
            <a:bodyPr wrap="none">
              <a:spAutoFit/>
            </a:bodyPr>
            <a:lstStyle/>
            <a:p>
              <a:r>
                <a:rPr lang="en-US" sz="2400" dirty="0"/>
                <a:t>Deep</a:t>
              </a:r>
            </a:p>
            <a:p>
              <a:r>
                <a:rPr lang="en-US" sz="2400" dirty="0"/>
                <a:t>Not Warned</a:t>
              </a:r>
            </a:p>
          </p:txBody>
        </p:sp>
        <p:sp>
          <p:nvSpPr>
            <p:cNvPr id="21" name="Text Box 14"/>
            <p:cNvSpPr txBox="1">
              <a:spLocks noChangeArrowheads="1"/>
            </p:cNvSpPr>
            <p:nvPr/>
          </p:nvSpPr>
          <p:spPr bwMode="auto">
            <a:xfrm>
              <a:off x="3517900" y="4351337"/>
              <a:ext cx="1816100" cy="830263"/>
            </a:xfrm>
            <a:prstGeom prst="rect">
              <a:avLst/>
            </a:prstGeom>
            <a:solidFill>
              <a:srgbClr val="66FFFF"/>
            </a:solidFill>
            <a:ln w="9525">
              <a:solidFill>
                <a:schemeClr val="tx1"/>
              </a:solidFill>
              <a:miter lim="800000"/>
              <a:headEnd/>
              <a:tailEnd/>
            </a:ln>
          </p:spPr>
          <p:txBody>
            <a:bodyPr wrap="none">
              <a:spAutoFit/>
            </a:bodyPr>
            <a:lstStyle/>
            <a:p>
              <a:r>
                <a:rPr lang="en-US" sz="2400" dirty="0"/>
                <a:t>Shallow</a:t>
              </a:r>
            </a:p>
            <a:p>
              <a:r>
                <a:rPr lang="en-US" sz="2400" dirty="0"/>
                <a:t>Not Warned</a:t>
              </a:r>
            </a:p>
          </p:txBody>
        </p:sp>
        <p:sp>
          <p:nvSpPr>
            <p:cNvPr id="22" name="Text Box 11"/>
            <p:cNvSpPr txBox="1">
              <a:spLocks noChangeArrowheads="1"/>
            </p:cNvSpPr>
            <p:nvPr/>
          </p:nvSpPr>
          <p:spPr bwMode="auto">
            <a:xfrm>
              <a:off x="3188758" y="2979003"/>
              <a:ext cx="2221442" cy="830997"/>
            </a:xfrm>
            <a:prstGeom prst="rect">
              <a:avLst/>
            </a:prstGeom>
            <a:solidFill>
              <a:srgbClr val="66FFFF"/>
            </a:solidFill>
            <a:ln w="9525">
              <a:solidFill>
                <a:schemeClr val="tx1"/>
              </a:solidFill>
              <a:miter lim="800000"/>
              <a:headEnd/>
              <a:tailEnd/>
            </a:ln>
          </p:spPr>
          <p:txBody>
            <a:bodyPr wrap="none">
              <a:spAutoFit/>
            </a:bodyPr>
            <a:lstStyle/>
            <a:p>
              <a:r>
                <a:rPr lang="en-US" sz="2400" dirty="0" smtClean="0"/>
                <a:t>Shallow Warned</a:t>
              </a:r>
            </a:p>
            <a:p>
              <a:r>
                <a:rPr lang="en-US" sz="2400" dirty="0" smtClean="0"/>
                <a:t>about </a:t>
              </a:r>
              <a:r>
                <a:rPr lang="en-US" sz="2400" dirty="0"/>
                <a:t>Recall</a:t>
              </a:r>
            </a:p>
          </p:txBody>
        </p:sp>
        <p:sp>
          <p:nvSpPr>
            <p:cNvPr id="23" name="Text Box 17"/>
            <p:cNvSpPr txBox="1">
              <a:spLocks noChangeArrowheads="1"/>
            </p:cNvSpPr>
            <p:nvPr/>
          </p:nvSpPr>
          <p:spPr bwMode="auto">
            <a:xfrm>
              <a:off x="6563609" y="2281535"/>
              <a:ext cx="827791" cy="461665"/>
            </a:xfrm>
            <a:prstGeom prst="rect">
              <a:avLst/>
            </a:prstGeom>
            <a:noFill/>
            <a:ln w="9525">
              <a:noFill/>
              <a:miter lim="800000"/>
              <a:headEnd/>
              <a:tailEnd/>
            </a:ln>
          </p:spPr>
          <p:txBody>
            <a:bodyPr wrap="none">
              <a:spAutoFit/>
            </a:bodyPr>
            <a:lstStyle/>
            <a:p>
              <a:r>
                <a:rPr lang="en-US" sz="2400" dirty="0" smtClean="0"/>
                <a:t>Right</a:t>
              </a:r>
              <a:endParaRPr lang="en-US" sz="2400" dirty="0"/>
            </a:p>
          </p:txBody>
        </p:sp>
        <p:sp>
          <p:nvSpPr>
            <p:cNvPr id="24" name="Text Box 18"/>
            <p:cNvSpPr txBox="1">
              <a:spLocks noChangeArrowheads="1"/>
            </p:cNvSpPr>
            <p:nvPr/>
          </p:nvSpPr>
          <p:spPr bwMode="auto">
            <a:xfrm>
              <a:off x="3886200" y="2357735"/>
              <a:ext cx="662874" cy="461665"/>
            </a:xfrm>
            <a:prstGeom prst="rect">
              <a:avLst/>
            </a:prstGeom>
            <a:noFill/>
            <a:ln w="9525">
              <a:noFill/>
              <a:miter lim="800000"/>
              <a:headEnd/>
              <a:tailEnd/>
            </a:ln>
          </p:spPr>
          <p:txBody>
            <a:bodyPr wrap="none">
              <a:spAutoFit/>
            </a:bodyPr>
            <a:lstStyle/>
            <a:p>
              <a:r>
                <a:rPr lang="en-US" sz="2400" dirty="0"/>
                <a:t>Left</a:t>
              </a:r>
            </a:p>
          </p:txBody>
        </p:sp>
      </p:grpSp>
      <p:grpSp>
        <p:nvGrpSpPr>
          <p:cNvPr id="41" name="Group 40"/>
          <p:cNvGrpSpPr/>
          <p:nvPr/>
        </p:nvGrpSpPr>
        <p:grpSpPr>
          <a:xfrm>
            <a:off x="1219200" y="1219200"/>
            <a:ext cx="3377142" cy="2345312"/>
            <a:chOff x="1219200" y="1219200"/>
            <a:chExt cx="3377142" cy="2345312"/>
          </a:xfrm>
        </p:grpSpPr>
        <p:sp>
          <p:nvSpPr>
            <p:cNvPr id="27671" name="Rectangle 14"/>
            <p:cNvSpPr>
              <a:spLocks noChangeArrowheads="1"/>
            </p:cNvSpPr>
            <p:nvPr/>
          </p:nvSpPr>
          <p:spPr bwMode="auto">
            <a:xfrm>
              <a:off x="1219200" y="1219200"/>
              <a:ext cx="3124200" cy="1044575"/>
            </a:xfrm>
            <a:prstGeom prst="rect">
              <a:avLst/>
            </a:prstGeom>
            <a:noFill/>
            <a:ln w="38100">
              <a:solidFill>
                <a:srgbClr val="FF9900"/>
              </a:solidFill>
              <a:miter lim="800000"/>
              <a:headEnd/>
              <a:tailEnd/>
            </a:ln>
          </p:spPr>
          <p:txBody>
            <a:bodyPr>
              <a:spAutoFit/>
            </a:bodyPr>
            <a:lstStyle/>
            <a:p>
              <a:pPr marL="342900" indent="-342900">
                <a:buFontTx/>
                <a:buAutoNum type="arabicPeriod"/>
              </a:pPr>
              <a:r>
                <a:rPr lang="en-US" sz="2000" dirty="0"/>
                <a:t>If motivation to learn </a:t>
              </a:r>
            </a:p>
            <a:p>
              <a:pPr marL="342900" indent="-342900"/>
              <a:r>
                <a:rPr lang="en-US" sz="2000" dirty="0"/>
                <a:t>matters, the </a:t>
              </a:r>
              <a:r>
                <a:rPr lang="en-US" sz="2000" dirty="0" smtClean="0"/>
                <a:t>front tables</a:t>
              </a:r>
              <a:endParaRPr lang="en-US" sz="2000" dirty="0"/>
            </a:p>
            <a:p>
              <a:pPr marL="342900" indent="-342900"/>
              <a:r>
                <a:rPr lang="en-US" sz="2000" dirty="0"/>
                <a:t>should recall best</a:t>
              </a:r>
            </a:p>
          </p:txBody>
        </p:sp>
        <p:cxnSp>
          <p:nvCxnSpPr>
            <p:cNvPr id="16" name="Straight Arrow Connector 15"/>
            <p:cNvCxnSpPr>
              <a:stCxn id="27671" idx="2"/>
              <a:endCxn id="22" idx="0"/>
            </p:cNvCxnSpPr>
            <p:nvPr/>
          </p:nvCxnSpPr>
          <p:spPr>
            <a:xfrm flipH="1">
              <a:off x="1796521" y="2263775"/>
              <a:ext cx="984779" cy="1300003"/>
            </a:xfrm>
            <a:prstGeom prst="straightConnector1">
              <a:avLst/>
            </a:prstGeom>
            <a:ln w="38100">
              <a:solidFill>
                <a:schemeClr val="accent6"/>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a:stCxn id="27671" idx="2"/>
              <a:endCxn id="19" idx="0"/>
            </p:cNvCxnSpPr>
            <p:nvPr/>
          </p:nvCxnSpPr>
          <p:spPr>
            <a:xfrm>
              <a:off x="2781300" y="2263775"/>
              <a:ext cx="1815042" cy="1300737"/>
            </a:xfrm>
            <a:prstGeom prst="straightConnector1">
              <a:avLst/>
            </a:prstGeom>
            <a:ln w="38100">
              <a:solidFill>
                <a:schemeClr val="accent6"/>
              </a:solidFill>
              <a:tailEnd type="stealth" w="lg" len="lg"/>
            </a:ln>
          </p:spPr>
          <p:style>
            <a:lnRef idx="1">
              <a:schemeClr val="accent1"/>
            </a:lnRef>
            <a:fillRef idx="0">
              <a:schemeClr val="accent1"/>
            </a:fillRef>
            <a:effectRef idx="0">
              <a:schemeClr val="accent1"/>
            </a:effectRef>
            <a:fontRef idx="minor">
              <a:schemeClr val="tx1"/>
            </a:fontRef>
          </p:style>
        </p:cxnSp>
      </p:grpSp>
      <p:cxnSp>
        <p:nvCxnSpPr>
          <p:cNvPr id="30" name="Straight Arrow Connector 29"/>
          <p:cNvCxnSpPr>
            <a:endCxn id="19" idx="0"/>
          </p:cNvCxnSpPr>
          <p:nvPr/>
        </p:nvCxnSpPr>
        <p:spPr>
          <a:xfrm flipH="1">
            <a:off x="4596342" y="3505200"/>
            <a:ext cx="128058" cy="5931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pSp>
        <p:nvGrpSpPr>
          <p:cNvPr id="42" name="Group 41"/>
          <p:cNvGrpSpPr/>
          <p:nvPr/>
        </p:nvGrpSpPr>
        <p:grpSpPr>
          <a:xfrm>
            <a:off x="4596342" y="1371600"/>
            <a:ext cx="4319058" cy="2192912"/>
            <a:chOff x="4596342" y="1371600"/>
            <a:chExt cx="4319058" cy="2192912"/>
          </a:xfrm>
        </p:grpSpPr>
        <p:sp>
          <p:nvSpPr>
            <p:cNvPr id="27665" name="Rectangle 17"/>
            <p:cNvSpPr>
              <a:spLocks noChangeArrowheads="1"/>
            </p:cNvSpPr>
            <p:nvPr/>
          </p:nvSpPr>
          <p:spPr bwMode="auto">
            <a:xfrm>
              <a:off x="5715000" y="1371600"/>
              <a:ext cx="3200400" cy="1041400"/>
            </a:xfrm>
            <a:prstGeom prst="rect">
              <a:avLst/>
            </a:prstGeom>
            <a:noFill/>
            <a:ln w="34925">
              <a:solidFill>
                <a:srgbClr val="008080"/>
              </a:solidFill>
              <a:miter lim="800000"/>
              <a:headEnd/>
              <a:tailEnd/>
            </a:ln>
          </p:spPr>
          <p:txBody>
            <a:bodyPr>
              <a:spAutoFit/>
            </a:bodyPr>
            <a:lstStyle/>
            <a:p>
              <a:r>
                <a:rPr lang="en-US" sz="2000" dirty="0"/>
                <a:t>3. If both deep processing </a:t>
              </a:r>
            </a:p>
            <a:p>
              <a:r>
                <a:rPr lang="en-US" sz="2000" dirty="0"/>
                <a:t>and motivation matter, the </a:t>
              </a:r>
            </a:p>
            <a:p>
              <a:r>
                <a:rPr lang="en-US" sz="2000" dirty="0"/>
                <a:t>front </a:t>
              </a:r>
              <a:r>
                <a:rPr lang="en-US" sz="2000" dirty="0" smtClean="0"/>
                <a:t>right should </a:t>
              </a:r>
              <a:r>
                <a:rPr lang="en-US" sz="2000" dirty="0"/>
                <a:t>recall best</a:t>
              </a:r>
            </a:p>
          </p:txBody>
        </p:sp>
        <p:cxnSp>
          <p:nvCxnSpPr>
            <p:cNvPr id="36" name="Straight Arrow Connector 35"/>
            <p:cNvCxnSpPr>
              <a:stCxn id="27665" idx="2"/>
              <a:endCxn id="19" idx="0"/>
            </p:cNvCxnSpPr>
            <p:nvPr/>
          </p:nvCxnSpPr>
          <p:spPr>
            <a:xfrm flipH="1">
              <a:off x="4596342" y="2413000"/>
              <a:ext cx="2718858" cy="1151512"/>
            </a:xfrm>
            <a:prstGeom prst="straightConnector1">
              <a:avLst/>
            </a:prstGeom>
            <a:ln w="38100">
              <a:solidFill>
                <a:schemeClr val="accent6"/>
              </a:solidFill>
              <a:tailEnd type="stealth" w="lg" len="lg"/>
            </a:ln>
          </p:spPr>
          <p:style>
            <a:lnRef idx="1">
              <a:schemeClr val="accent1"/>
            </a:lnRef>
            <a:fillRef idx="0">
              <a:schemeClr val="accent1"/>
            </a:fillRef>
            <a:effectRef idx="0">
              <a:schemeClr val="accent1"/>
            </a:effectRef>
            <a:fontRef idx="minor">
              <a:schemeClr val="tx1"/>
            </a:fontRef>
          </p:style>
        </p:cxnSp>
      </p:grpSp>
      <p:grpSp>
        <p:nvGrpSpPr>
          <p:cNvPr id="43" name="Group 42"/>
          <p:cNvGrpSpPr/>
          <p:nvPr/>
        </p:nvGrpSpPr>
        <p:grpSpPr>
          <a:xfrm>
            <a:off x="5574242" y="3979644"/>
            <a:ext cx="3341158" cy="1363663"/>
            <a:chOff x="5574242" y="3979644"/>
            <a:chExt cx="3341158" cy="1363663"/>
          </a:xfrm>
        </p:grpSpPr>
        <p:sp>
          <p:nvSpPr>
            <p:cNvPr id="27667" name="Rectangle 15"/>
            <p:cNvSpPr>
              <a:spLocks noChangeArrowheads="1"/>
            </p:cNvSpPr>
            <p:nvPr/>
          </p:nvSpPr>
          <p:spPr bwMode="auto">
            <a:xfrm>
              <a:off x="6172200" y="4191000"/>
              <a:ext cx="2743200" cy="923330"/>
            </a:xfrm>
            <a:prstGeom prst="rect">
              <a:avLst/>
            </a:prstGeom>
            <a:noFill/>
            <a:ln w="34925">
              <a:solidFill>
                <a:srgbClr val="993300"/>
              </a:solidFill>
              <a:miter lim="800000"/>
              <a:headEnd/>
              <a:tailEnd/>
            </a:ln>
          </p:spPr>
          <p:txBody>
            <a:bodyPr wrap="square">
              <a:spAutoFit/>
            </a:bodyPr>
            <a:lstStyle/>
            <a:p>
              <a:r>
                <a:rPr lang="en-US" dirty="0"/>
                <a:t>2. If deep processing </a:t>
              </a:r>
              <a:endParaRPr lang="en-US" dirty="0" smtClean="0"/>
            </a:p>
            <a:p>
              <a:r>
                <a:rPr lang="en-US" dirty="0" smtClean="0"/>
                <a:t>matters</a:t>
              </a:r>
              <a:r>
                <a:rPr lang="en-US" dirty="0"/>
                <a:t>, </a:t>
              </a:r>
              <a:r>
                <a:rPr lang="en-US" dirty="0" smtClean="0"/>
                <a:t>The two right </a:t>
              </a:r>
            </a:p>
            <a:p>
              <a:r>
                <a:rPr lang="en-US" dirty="0" smtClean="0"/>
                <a:t>sections </a:t>
              </a:r>
              <a:r>
                <a:rPr lang="en-US" dirty="0"/>
                <a:t>should </a:t>
              </a:r>
              <a:r>
                <a:rPr lang="en-US" dirty="0" smtClean="0"/>
                <a:t>recall </a:t>
              </a:r>
              <a:r>
                <a:rPr lang="en-US" dirty="0"/>
                <a:t>best</a:t>
              </a:r>
            </a:p>
          </p:txBody>
        </p:sp>
        <p:cxnSp>
          <p:nvCxnSpPr>
            <p:cNvPr id="38" name="Straight Arrow Connector 37"/>
            <p:cNvCxnSpPr>
              <a:stCxn id="27667" idx="1"/>
              <a:endCxn id="19" idx="3"/>
            </p:cNvCxnSpPr>
            <p:nvPr/>
          </p:nvCxnSpPr>
          <p:spPr>
            <a:xfrm flipH="1" flipV="1">
              <a:off x="5675842" y="3979644"/>
              <a:ext cx="496358" cy="673021"/>
            </a:xfrm>
            <a:prstGeom prst="straightConnector1">
              <a:avLst/>
            </a:prstGeom>
            <a:ln w="38100">
              <a:solidFill>
                <a:schemeClr val="accent6"/>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40" name="Straight Arrow Connector 39"/>
            <p:cNvCxnSpPr>
              <a:stCxn id="27667" idx="1"/>
              <a:endCxn id="20" idx="3"/>
            </p:cNvCxnSpPr>
            <p:nvPr/>
          </p:nvCxnSpPr>
          <p:spPr>
            <a:xfrm flipH="1">
              <a:off x="5574242" y="4652665"/>
              <a:ext cx="597958" cy="690642"/>
            </a:xfrm>
            <a:prstGeom prst="straightConnector1">
              <a:avLst/>
            </a:prstGeom>
            <a:ln w="38100">
              <a:solidFill>
                <a:schemeClr val="accent6"/>
              </a:solidFill>
              <a:tailEnd type="stealth" w="lg" len="lg"/>
            </a:ln>
          </p:spPr>
          <p:style>
            <a:lnRef idx="1">
              <a:schemeClr val="accent1"/>
            </a:lnRef>
            <a:fillRef idx="0">
              <a:schemeClr val="accent1"/>
            </a:fillRef>
            <a:effectRef idx="0">
              <a:schemeClr val="accent1"/>
            </a:effectRef>
            <a:fontRef idx="minor">
              <a:schemeClr val="tx1"/>
            </a:fontRef>
          </p:style>
        </p:cxn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nodeType="clickEffect">
                                  <p:stCondLst>
                                    <p:cond delay="0"/>
                                  </p:stCondLst>
                                  <p:childTnLst>
                                    <p:set>
                                      <p:cBhvr>
                                        <p:cTn id="6" dur="1" fill="hold">
                                          <p:stCondLst>
                                            <p:cond delay="0"/>
                                          </p:stCondLst>
                                        </p:cTn>
                                        <p:tgtEl>
                                          <p:spTgt spid="41"/>
                                        </p:tgtEl>
                                        <p:attrNameLst>
                                          <p:attrName>style.visibility</p:attrName>
                                        </p:attrNameLst>
                                      </p:cBhvr>
                                      <p:to>
                                        <p:strVal val="visible"/>
                                      </p:to>
                                    </p:set>
                                    <p:anim calcmode="lin" valueType="num">
                                      <p:cBhvr additive="base">
                                        <p:cTn id="7" dur="500" fill="hold"/>
                                        <p:tgtEl>
                                          <p:spTgt spid="41"/>
                                        </p:tgtEl>
                                        <p:attrNameLst>
                                          <p:attrName>ppt_x</p:attrName>
                                        </p:attrNameLst>
                                      </p:cBhvr>
                                      <p:tavLst>
                                        <p:tav tm="0">
                                          <p:val>
                                            <p:strVal val="#ppt_x"/>
                                          </p:val>
                                        </p:tav>
                                        <p:tav tm="100000">
                                          <p:val>
                                            <p:strVal val="#ppt_x"/>
                                          </p:val>
                                        </p:tav>
                                      </p:tavLst>
                                    </p:anim>
                                    <p:anim calcmode="lin" valueType="num">
                                      <p:cBhvr additive="base">
                                        <p:cTn id="8" dur="500" fill="hold"/>
                                        <p:tgtEl>
                                          <p:spTgt spid="41"/>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1" fill="hold" nodeType="clickEffect">
                                  <p:stCondLst>
                                    <p:cond delay="0"/>
                                  </p:stCondLst>
                                  <p:childTnLst>
                                    <p:set>
                                      <p:cBhvr>
                                        <p:cTn id="12" dur="1" fill="hold">
                                          <p:stCondLst>
                                            <p:cond delay="0"/>
                                          </p:stCondLst>
                                        </p:cTn>
                                        <p:tgtEl>
                                          <p:spTgt spid="43"/>
                                        </p:tgtEl>
                                        <p:attrNameLst>
                                          <p:attrName>style.visibility</p:attrName>
                                        </p:attrNameLst>
                                      </p:cBhvr>
                                      <p:to>
                                        <p:strVal val="visible"/>
                                      </p:to>
                                    </p:set>
                                    <p:anim calcmode="lin" valueType="num">
                                      <p:cBhvr additive="base">
                                        <p:cTn id="13" dur="500" fill="hold"/>
                                        <p:tgtEl>
                                          <p:spTgt spid="43"/>
                                        </p:tgtEl>
                                        <p:attrNameLst>
                                          <p:attrName>ppt_x</p:attrName>
                                        </p:attrNameLst>
                                      </p:cBhvr>
                                      <p:tavLst>
                                        <p:tav tm="0">
                                          <p:val>
                                            <p:strVal val="#ppt_x"/>
                                          </p:val>
                                        </p:tav>
                                        <p:tav tm="100000">
                                          <p:val>
                                            <p:strVal val="#ppt_x"/>
                                          </p:val>
                                        </p:tav>
                                      </p:tavLst>
                                    </p:anim>
                                    <p:anim calcmode="lin" valueType="num">
                                      <p:cBhvr additive="base">
                                        <p:cTn id="14" dur="500" fill="hold"/>
                                        <p:tgtEl>
                                          <p:spTgt spid="43"/>
                                        </p:tgtEl>
                                        <p:attrNameLst>
                                          <p:attrName>ppt_y</p:attrName>
                                        </p:attrNameLst>
                                      </p:cBhvr>
                                      <p:tavLst>
                                        <p:tav tm="0">
                                          <p:val>
                                            <p:strVal val="0-#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1" fill="hold" nodeType="clickEffect">
                                  <p:stCondLst>
                                    <p:cond delay="0"/>
                                  </p:stCondLst>
                                  <p:childTnLst>
                                    <p:set>
                                      <p:cBhvr>
                                        <p:cTn id="18" dur="1" fill="hold">
                                          <p:stCondLst>
                                            <p:cond delay="0"/>
                                          </p:stCondLst>
                                        </p:cTn>
                                        <p:tgtEl>
                                          <p:spTgt spid="42"/>
                                        </p:tgtEl>
                                        <p:attrNameLst>
                                          <p:attrName>style.visibility</p:attrName>
                                        </p:attrNameLst>
                                      </p:cBhvr>
                                      <p:to>
                                        <p:strVal val="visible"/>
                                      </p:to>
                                    </p:set>
                                    <p:anim calcmode="lin" valueType="num">
                                      <p:cBhvr additive="base">
                                        <p:cTn id="19" dur="500" fill="hold"/>
                                        <p:tgtEl>
                                          <p:spTgt spid="42"/>
                                        </p:tgtEl>
                                        <p:attrNameLst>
                                          <p:attrName>ppt_x</p:attrName>
                                        </p:attrNameLst>
                                      </p:cBhvr>
                                      <p:tavLst>
                                        <p:tav tm="0">
                                          <p:val>
                                            <p:strVal val="#ppt_x"/>
                                          </p:val>
                                        </p:tav>
                                        <p:tav tm="100000">
                                          <p:val>
                                            <p:strVal val="#ppt_x"/>
                                          </p:val>
                                        </p:tav>
                                      </p:tavLst>
                                    </p:anim>
                                    <p:anim calcmode="lin" valueType="num">
                                      <p:cBhvr additive="base">
                                        <p:cTn id="20" dur="500" fill="hold"/>
                                        <p:tgtEl>
                                          <p:spTgt spid="42"/>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2"/>
          <p:cNvSpPr>
            <a:spLocks noGrp="1" noChangeArrowheads="1"/>
          </p:cNvSpPr>
          <p:nvPr>
            <p:ph type="title"/>
          </p:nvPr>
        </p:nvSpPr>
        <p:spPr>
          <a:xfrm>
            <a:off x="685800" y="381000"/>
            <a:ext cx="7772400" cy="914400"/>
          </a:xfrm>
        </p:spPr>
        <p:txBody>
          <a:bodyPr/>
          <a:lstStyle/>
          <a:p>
            <a:pPr eaLnBrk="1" hangingPunct="1"/>
            <a:r>
              <a:rPr lang="en-US" dirty="0" smtClean="0"/>
              <a:t>Intention vs. Level of Processing</a:t>
            </a:r>
          </a:p>
        </p:txBody>
      </p:sp>
      <p:graphicFrame>
        <p:nvGraphicFramePr>
          <p:cNvPr id="5" name="Chart 4"/>
          <p:cNvGraphicFramePr/>
          <p:nvPr/>
        </p:nvGraphicFramePr>
        <p:xfrm>
          <a:off x="1295400" y="1371600"/>
          <a:ext cx="6400800" cy="51054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idx="4294967295"/>
          </p:nvPr>
        </p:nvSpPr>
        <p:spPr>
          <a:xfrm>
            <a:off x="228600" y="457200"/>
            <a:ext cx="8763000" cy="1143000"/>
          </a:xfrm>
        </p:spPr>
        <p:txBody>
          <a:bodyPr/>
          <a:lstStyle/>
          <a:p>
            <a:pPr eaLnBrk="1" hangingPunct="1"/>
            <a:r>
              <a:rPr lang="en-US" sz="3400" smtClean="0"/>
              <a:t>Which of the following is the MOST important ingredient for successful learning?</a:t>
            </a:r>
          </a:p>
        </p:txBody>
      </p:sp>
      <p:sp>
        <p:nvSpPr>
          <p:cNvPr id="300035" name="Rectangle 3"/>
          <p:cNvSpPr>
            <a:spLocks noGrp="1" noChangeArrowheads="1"/>
          </p:cNvSpPr>
          <p:nvPr>
            <p:ph type="body" idx="4294967295"/>
          </p:nvPr>
        </p:nvSpPr>
        <p:spPr/>
        <p:txBody>
          <a:bodyPr/>
          <a:lstStyle/>
          <a:p>
            <a:pPr marL="609600" indent="-609600" eaLnBrk="1" hangingPunct="1">
              <a:buFontTx/>
              <a:buAutoNum type="arabicPeriod"/>
            </a:pPr>
            <a:r>
              <a:rPr lang="en-US" smtClean="0"/>
              <a:t>The intention and desire to learn</a:t>
            </a:r>
          </a:p>
          <a:p>
            <a:pPr marL="609600" indent="-609600" eaLnBrk="1" hangingPunct="1">
              <a:buFontTx/>
              <a:buAutoNum type="arabicPeriod"/>
            </a:pPr>
            <a:r>
              <a:rPr lang="en-US" smtClean="0"/>
              <a:t>Paying close attention to the material as you study</a:t>
            </a:r>
          </a:p>
          <a:p>
            <a:pPr marL="609600" indent="-609600" eaLnBrk="1" hangingPunct="1">
              <a:buFontTx/>
              <a:buAutoNum type="arabicPeriod"/>
            </a:pPr>
            <a:r>
              <a:rPr lang="en-US" smtClean="0"/>
              <a:t>Learning in a way that matches your personal Learning Style?</a:t>
            </a:r>
          </a:p>
          <a:p>
            <a:pPr marL="609600" indent="-609600" eaLnBrk="1" hangingPunct="1">
              <a:buFontTx/>
              <a:buAutoNum type="arabicPeriod"/>
            </a:pPr>
            <a:r>
              <a:rPr lang="en-US" smtClean="0"/>
              <a:t>The time you spend studying</a:t>
            </a:r>
          </a:p>
          <a:p>
            <a:pPr marL="609600" indent="-609600" eaLnBrk="1" hangingPunct="1">
              <a:buFontTx/>
              <a:buAutoNum type="arabicPeriod"/>
            </a:pPr>
            <a:r>
              <a:rPr lang="en-US" smtClean="0"/>
              <a:t>What you think about while studying</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2000"/>
                                        <p:tgtEl>
                                          <p:spTgt spid="300035">
                                            <p:txEl>
                                              <p:pRg st="0" end="0"/>
                                            </p:txEl>
                                          </p:spTgt>
                                        </p:tgtEl>
                                      </p:cBhvr>
                                    </p:animEffect>
                                    <p:set>
                                      <p:cBhvr>
                                        <p:cTn id="7" dur="1" fill="hold">
                                          <p:stCondLst>
                                            <p:cond delay="1999"/>
                                          </p:stCondLst>
                                        </p:cTn>
                                        <p:tgtEl>
                                          <p:spTgt spid="300035">
                                            <p:txEl>
                                              <p:pRg st="0" end="0"/>
                                            </p:txEl>
                                          </p:spTgt>
                                        </p:tgtEl>
                                        <p:attrNameLst>
                                          <p:attrName>style.visibility</p:attrName>
                                        </p:attrNameLst>
                                      </p:cBhvr>
                                      <p:to>
                                        <p:strVal val="hidden"/>
                                      </p:to>
                                    </p:set>
                                  </p:childTnLst>
                                </p:cTn>
                              </p:par>
                              <p:par>
                                <p:cTn id="8" presetID="10" presetClass="exit" presetSubtype="0" fill="hold" nodeType="withEffect">
                                  <p:stCondLst>
                                    <p:cond delay="0"/>
                                  </p:stCondLst>
                                  <p:childTnLst>
                                    <p:animEffect transition="out" filter="fade">
                                      <p:cBhvr>
                                        <p:cTn id="9" dur="2000"/>
                                        <p:tgtEl>
                                          <p:spTgt spid="300035">
                                            <p:txEl>
                                              <p:pRg st="1" end="1"/>
                                            </p:txEl>
                                          </p:spTgt>
                                        </p:tgtEl>
                                      </p:cBhvr>
                                    </p:animEffect>
                                    <p:set>
                                      <p:cBhvr>
                                        <p:cTn id="10" dur="1" fill="hold">
                                          <p:stCondLst>
                                            <p:cond delay="1999"/>
                                          </p:stCondLst>
                                        </p:cTn>
                                        <p:tgtEl>
                                          <p:spTgt spid="300035">
                                            <p:txEl>
                                              <p:pRg st="1" end="1"/>
                                            </p:txEl>
                                          </p:spTgt>
                                        </p:tgtEl>
                                        <p:attrNameLst>
                                          <p:attrName>style.visibility</p:attrName>
                                        </p:attrNameLst>
                                      </p:cBhvr>
                                      <p:to>
                                        <p:strVal val="hidden"/>
                                      </p:to>
                                    </p:set>
                                  </p:childTnLst>
                                </p:cTn>
                              </p:par>
                              <p:par>
                                <p:cTn id="11" presetID="10" presetClass="exit" presetSubtype="0" fill="hold" nodeType="withEffect">
                                  <p:stCondLst>
                                    <p:cond delay="0"/>
                                  </p:stCondLst>
                                  <p:childTnLst>
                                    <p:animEffect transition="out" filter="fade">
                                      <p:cBhvr>
                                        <p:cTn id="12" dur="2000"/>
                                        <p:tgtEl>
                                          <p:spTgt spid="300035">
                                            <p:txEl>
                                              <p:pRg st="2" end="2"/>
                                            </p:txEl>
                                          </p:spTgt>
                                        </p:tgtEl>
                                      </p:cBhvr>
                                    </p:animEffect>
                                    <p:set>
                                      <p:cBhvr>
                                        <p:cTn id="13" dur="1" fill="hold">
                                          <p:stCondLst>
                                            <p:cond delay="1999"/>
                                          </p:stCondLst>
                                        </p:cTn>
                                        <p:tgtEl>
                                          <p:spTgt spid="300035">
                                            <p:txEl>
                                              <p:pRg st="2" end="2"/>
                                            </p:txEl>
                                          </p:spTgt>
                                        </p:tgtEl>
                                        <p:attrNameLst>
                                          <p:attrName>style.visibility</p:attrName>
                                        </p:attrNameLst>
                                      </p:cBhvr>
                                      <p:to>
                                        <p:strVal val="hidden"/>
                                      </p:to>
                                    </p:set>
                                  </p:childTnLst>
                                </p:cTn>
                              </p:par>
                              <p:par>
                                <p:cTn id="14" presetID="10" presetClass="exit" presetSubtype="0" fill="hold" nodeType="withEffect">
                                  <p:stCondLst>
                                    <p:cond delay="0"/>
                                  </p:stCondLst>
                                  <p:childTnLst>
                                    <p:animEffect transition="out" filter="fade">
                                      <p:cBhvr>
                                        <p:cTn id="15" dur="2000"/>
                                        <p:tgtEl>
                                          <p:spTgt spid="300035">
                                            <p:txEl>
                                              <p:pRg st="3" end="3"/>
                                            </p:txEl>
                                          </p:spTgt>
                                        </p:tgtEl>
                                      </p:cBhvr>
                                    </p:animEffect>
                                    <p:set>
                                      <p:cBhvr>
                                        <p:cTn id="16" dur="1" fill="hold">
                                          <p:stCondLst>
                                            <p:cond delay="1999"/>
                                          </p:stCondLst>
                                        </p:cTn>
                                        <p:tgtEl>
                                          <p:spTgt spid="300035">
                                            <p:txEl>
                                              <p:pRg st="3" end="3"/>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idx="4294967295"/>
          </p:nvPr>
        </p:nvSpPr>
        <p:spPr/>
        <p:txBody>
          <a:bodyPr/>
          <a:lstStyle/>
          <a:p>
            <a:pPr eaLnBrk="1" hangingPunct="1"/>
            <a:r>
              <a:rPr lang="en-US" smtClean="0"/>
              <a:t>Learning Strategies</a:t>
            </a:r>
          </a:p>
        </p:txBody>
      </p:sp>
      <p:sp>
        <p:nvSpPr>
          <p:cNvPr id="29699" name="Rectangle 3"/>
          <p:cNvSpPr>
            <a:spLocks noGrp="1" noChangeArrowheads="1"/>
          </p:cNvSpPr>
          <p:nvPr>
            <p:ph type="body" idx="4294967295"/>
          </p:nvPr>
        </p:nvSpPr>
        <p:spPr>
          <a:xfrm>
            <a:off x="685800" y="1371600"/>
            <a:ext cx="7772400" cy="5029200"/>
          </a:xfrm>
        </p:spPr>
        <p:txBody>
          <a:bodyPr>
            <a:normAutofit/>
          </a:bodyPr>
          <a:lstStyle/>
          <a:p>
            <a:pPr eaLnBrk="1" hangingPunct="1">
              <a:lnSpc>
                <a:spcPct val="80000"/>
              </a:lnSpc>
            </a:pPr>
            <a:r>
              <a:rPr lang="en-US" sz="2800" dirty="0" smtClean="0"/>
              <a:t>Intention and motivation to learn are not important </a:t>
            </a:r>
          </a:p>
          <a:p>
            <a:pPr eaLnBrk="1" hangingPunct="1">
              <a:lnSpc>
                <a:spcPct val="80000"/>
              </a:lnSpc>
            </a:pPr>
            <a:r>
              <a:rPr lang="en-US" sz="2800" dirty="0" smtClean="0"/>
              <a:t>Attention and amount of study is necessary, but not sufficient for learning</a:t>
            </a:r>
          </a:p>
          <a:p>
            <a:pPr eaLnBrk="1" hangingPunct="1">
              <a:lnSpc>
                <a:spcPct val="80000"/>
              </a:lnSpc>
            </a:pPr>
            <a:r>
              <a:rPr lang="en-US" sz="2800" dirty="0" smtClean="0"/>
              <a:t>Deep level of processing is critical for learning</a:t>
            </a:r>
          </a:p>
          <a:p>
            <a:pPr lvl="1" eaLnBrk="1" hangingPunct="1">
              <a:lnSpc>
                <a:spcPct val="80000"/>
              </a:lnSpc>
            </a:pPr>
            <a:r>
              <a:rPr lang="en-US" sz="2400" dirty="0" smtClean="0"/>
              <a:t>elaborative, distinctive, personal, appropriate</a:t>
            </a:r>
          </a:p>
          <a:p>
            <a:pPr eaLnBrk="1" hangingPunct="1">
              <a:lnSpc>
                <a:spcPct val="80000"/>
              </a:lnSpc>
            </a:pPr>
            <a:r>
              <a:rPr lang="en-US" sz="2800" dirty="0" smtClean="0"/>
              <a:t>Students have highly practiced poor learning strategies</a:t>
            </a:r>
          </a:p>
          <a:p>
            <a:pPr eaLnBrk="1" hangingPunct="1">
              <a:lnSpc>
                <a:spcPct val="80000"/>
              </a:lnSpc>
            </a:pPr>
            <a:r>
              <a:rPr lang="en-US" sz="2800" dirty="0" smtClean="0"/>
              <a:t>Consider your learning activities in terms of level of processing</a:t>
            </a:r>
            <a:endParaRPr lang="en-US" dirty="0" smtClean="0"/>
          </a:p>
          <a:p>
            <a:pPr lvl="1" eaLnBrk="1" hangingPunct="1">
              <a:lnSpc>
                <a:spcPct val="80000"/>
              </a:lnSpc>
            </a:pPr>
            <a:r>
              <a:rPr lang="en-US" sz="2400" dirty="0" smtClean="0"/>
              <a:t>Assignments, problem sets, questions, examples</a:t>
            </a:r>
          </a:p>
          <a:p>
            <a:pPr lvl="1" eaLnBrk="1" hangingPunct="1">
              <a:lnSpc>
                <a:spcPct val="80000"/>
              </a:lnSpc>
            </a:pPr>
            <a:r>
              <a:rPr lang="en-US" sz="2400" dirty="0" smtClean="0"/>
              <a:t>Studying, note taking, reading, writing, listening</a:t>
            </a:r>
          </a:p>
          <a:p>
            <a:pPr lvl="1" eaLnBrk="1" hangingPunct="1">
              <a:lnSpc>
                <a:spcPct val="80000"/>
              </a:lnSpc>
            </a:pPr>
            <a:endParaRPr lang="en-US" dirty="0" smtClean="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These findings are strongly counterintuitive</a:t>
            </a:r>
            <a:endParaRPr lang="en-US" dirty="0"/>
          </a:p>
        </p:txBody>
      </p:sp>
      <p:sp>
        <p:nvSpPr>
          <p:cNvPr id="3" name="Content Placeholder 2"/>
          <p:cNvSpPr>
            <a:spLocks noGrp="1"/>
          </p:cNvSpPr>
          <p:nvPr>
            <p:ph idx="1"/>
          </p:nvPr>
        </p:nvSpPr>
        <p:spPr>
          <a:xfrm>
            <a:off x="457200" y="1570037"/>
            <a:ext cx="8229600" cy="4830763"/>
          </a:xfrm>
        </p:spPr>
        <p:txBody>
          <a:bodyPr>
            <a:normAutofit/>
          </a:bodyPr>
          <a:lstStyle/>
          <a:p>
            <a:r>
              <a:rPr lang="en-US" dirty="0" smtClean="0"/>
              <a:t>The more students study, the more they learn</a:t>
            </a:r>
          </a:p>
          <a:p>
            <a:pPr lvl="1"/>
            <a:r>
              <a:rPr lang="en-US" dirty="0" smtClean="0"/>
              <a:t>All study is effective, only amount and intensity matter</a:t>
            </a:r>
          </a:p>
          <a:p>
            <a:r>
              <a:rPr lang="en-US" dirty="0" smtClean="0"/>
              <a:t>Motivation automatically improves study effectiveness</a:t>
            </a:r>
          </a:p>
          <a:p>
            <a:r>
              <a:rPr lang="en-US" dirty="0" smtClean="0"/>
              <a:t>Learning is hard work, but not all hard work leads to learning</a:t>
            </a:r>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2"/>
          <p:cNvSpPr>
            <a:spLocks noGrp="1" noChangeArrowheads="1"/>
          </p:cNvSpPr>
          <p:nvPr>
            <p:ph type="title"/>
          </p:nvPr>
        </p:nvSpPr>
        <p:spPr>
          <a:xfrm>
            <a:off x="685800" y="533400"/>
            <a:ext cx="7772400" cy="762000"/>
          </a:xfrm>
        </p:spPr>
        <p:txBody>
          <a:bodyPr>
            <a:normAutofit fontScale="90000"/>
          </a:bodyPr>
          <a:lstStyle/>
          <a:p>
            <a:pPr eaLnBrk="1" hangingPunct="1"/>
            <a:r>
              <a:rPr lang="en-US" sz="4000" dirty="0" smtClean="0"/>
              <a:t>Achieving Deep Processing while Studying</a:t>
            </a:r>
          </a:p>
        </p:txBody>
      </p:sp>
      <p:sp>
        <p:nvSpPr>
          <p:cNvPr id="36866" name="Rectangle 3"/>
          <p:cNvSpPr>
            <a:spLocks noGrp="1" noChangeArrowheads="1"/>
          </p:cNvSpPr>
          <p:nvPr>
            <p:ph type="body" idx="1"/>
          </p:nvPr>
        </p:nvSpPr>
        <p:spPr>
          <a:xfrm>
            <a:off x="685800" y="1676400"/>
            <a:ext cx="7772400" cy="4495800"/>
          </a:xfrm>
        </p:spPr>
        <p:txBody>
          <a:bodyPr>
            <a:normAutofit lnSpcReduction="10000"/>
          </a:bodyPr>
          <a:lstStyle/>
          <a:p>
            <a:pPr eaLnBrk="1" hangingPunct="1">
              <a:buFontTx/>
              <a:buNone/>
            </a:pPr>
            <a:r>
              <a:rPr lang="en-US" sz="2800" dirty="0" smtClean="0"/>
              <a:t>As you study, follow these principles: </a:t>
            </a:r>
          </a:p>
          <a:p>
            <a:pPr eaLnBrk="1" hangingPunct="1">
              <a:spcBef>
                <a:spcPct val="0"/>
              </a:spcBef>
            </a:pPr>
            <a:r>
              <a:rPr lang="en-US" sz="2800" dirty="0" smtClean="0"/>
              <a:t>Elaboration: How does this concept relate to other concepts?  </a:t>
            </a:r>
          </a:p>
          <a:p>
            <a:pPr eaLnBrk="1" hangingPunct="1">
              <a:spcBef>
                <a:spcPct val="0"/>
              </a:spcBef>
            </a:pPr>
            <a:r>
              <a:rPr lang="en-US" sz="2800" dirty="0" smtClean="0"/>
              <a:t>Distinctiveness: How is this concept different from other concepts?</a:t>
            </a:r>
          </a:p>
          <a:p>
            <a:pPr eaLnBrk="1" hangingPunct="1">
              <a:spcBef>
                <a:spcPct val="0"/>
              </a:spcBef>
            </a:pPr>
            <a:r>
              <a:rPr lang="en-US" sz="2800" dirty="0" smtClean="0"/>
              <a:t>Personal: How can I relate this information to my personal experience?</a:t>
            </a:r>
          </a:p>
          <a:p>
            <a:pPr eaLnBrk="1" hangingPunct="1">
              <a:spcBef>
                <a:spcPct val="0"/>
              </a:spcBef>
            </a:pPr>
            <a:r>
              <a:rPr lang="en-US" sz="2800" dirty="0" smtClean="0"/>
              <a:t>Appropriate to Retrieval and Application: How am I expected to use or apply this concept? </a:t>
            </a:r>
          </a:p>
          <a:p>
            <a:pPr eaLnBrk="1" hangingPunct="1">
              <a:spcBef>
                <a:spcPct val="0"/>
              </a:spcBef>
            </a:pPr>
            <a:r>
              <a:rPr lang="en-US" sz="2800" dirty="0" smtClean="0"/>
              <a:t>These properties lead to development of connected understanding</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762000"/>
            <a:ext cx="7772400" cy="1143000"/>
          </a:xfrm>
        </p:spPr>
        <p:txBody>
          <a:bodyPr>
            <a:normAutofit fontScale="90000"/>
          </a:bodyPr>
          <a:lstStyle/>
          <a:p>
            <a:r>
              <a:rPr lang="en-US" sz="4000" dirty="0" smtClean="0"/>
              <a:t>Video Series: How to Get the Most Out of Studying</a:t>
            </a:r>
            <a:br>
              <a:rPr lang="en-US" sz="4000" dirty="0" smtClean="0"/>
            </a:br>
            <a:r>
              <a:rPr lang="en-US" sz="3200" dirty="0" smtClean="0"/>
              <a:t>http://www.samford.edu/how-to-study/ </a:t>
            </a:r>
            <a:endParaRPr lang="en-US" sz="3200" dirty="0"/>
          </a:p>
        </p:txBody>
      </p:sp>
      <p:pic>
        <p:nvPicPr>
          <p:cNvPr id="1026" name="Picture 2"/>
          <p:cNvPicPr>
            <a:picLocks noGrp="1" noChangeAspect="1" noChangeArrowheads="1"/>
          </p:cNvPicPr>
          <p:nvPr>
            <p:ph idx="1"/>
          </p:nvPr>
        </p:nvPicPr>
        <p:blipFill>
          <a:blip r:embed="rId2" cstate="print"/>
          <a:srcRect/>
          <a:stretch>
            <a:fillRect/>
          </a:stretch>
        </p:blipFill>
        <p:spPr bwMode="auto">
          <a:xfrm>
            <a:off x="1514048" y="2590800"/>
            <a:ext cx="6115904" cy="3743848"/>
          </a:xfrm>
          <a:prstGeom prst="rect">
            <a:avLst/>
          </a:prstGeom>
          <a:noFill/>
          <a:ln w="9525">
            <a:noFill/>
            <a:miter lim="800000"/>
            <a:headEnd/>
            <a:tailEnd/>
          </a:ln>
          <a:effectLst/>
        </p:spPr>
      </p:pic>
      <p:pic>
        <p:nvPicPr>
          <p:cNvPr id="4" name="Picture 3" descr="studyVideoQRCodeSmall.png"/>
          <p:cNvPicPr>
            <a:picLocks noChangeAspect="1"/>
          </p:cNvPicPr>
          <p:nvPr/>
        </p:nvPicPr>
        <p:blipFill>
          <a:blip r:embed="rId3" cstate="print"/>
          <a:stretch>
            <a:fillRect/>
          </a:stretch>
        </p:blipFill>
        <p:spPr>
          <a:xfrm>
            <a:off x="7772400" y="1447800"/>
            <a:ext cx="1143000" cy="1143000"/>
          </a:xfrm>
          <a:prstGeom prst="rect">
            <a:avLst/>
          </a:prstGeom>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20762"/>
          </a:xfrm>
        </p:spPr>
        <p:txBody>
          <a:bodyPr>
            <a:normAutofit fontScale="90000"/>
          </a:bodyPr>
          <a:lstStyle/>
          <a:p>
            <a:r>
              <a:rPr lang="en-US" dirty="0" smtClean="0"/>
              <a:t>How to Get the Most Out of Studying</a:t>
            </a:r>
            <a:endParaRPr lang="en-US" dirty="0"/>
          </a:p>
        </p:txBody>
      </p:sp>
      <p:sp>
        <p:nvSpPr>
          <p:cNvPr id="3" name="Content Placeholder 2"/>
          <p:cNvSpPr>
            <a:spLocks noGrp="1"/>
          </p:cNvSpPr>
          <p:nvPr>
            <p:ph idx="1"/>
          </p:nvPr>
        </p:nvSpPr>
        <p:spPr>
          <a:xfrm>
            <a:off x="457200" y="1371600"/>
            <a:ext cx="8229600" cy="5105400"/>
          </a:xfrm>
        </p:spPr>
        <p:txBody>
          <a:bodyPr>
            <a:normAutofit fontScale="70000" lnSpcReduction="20000"/>
          </a:bodyPr>
          <a:lstStyle/>
          <a:p>
            <a:r>
              <a:rPr lang="en-US" dirty="0" smtClean="0"/>
              <a:t>Video 1: Beliefs That Make You Fail…Or Succeed</a:t>
            </a:r>
          </a:p>
          <a:p>
            <a:pPr lvl="1"/>
            <a:r>
              <a:rPr lang="en-US" dirty="0" smtClean="0"/>
              <a:t>The first video examines common mistaken beliefs students often possess that undermine their learning. </a:t>
            </a:r>
          </a:p>
          <a:p>
            <a:r>
              <a:rPr lang="en-US" dirty="0" smtClean="0"/>
              <a:t>Video 2: What Students Should Understand About How People Learn</a:t>
            </a:r>
          </a:p>
          <a:p>
            <a:pPr lvl="1"/>
            <a:r>
              <a:rPr lang="en-US" dirty="0" smtClean="0"/>
              <a:t>The second video introduces a simple but powerful theory of memory, Levels of Processing, that can help students improve their study. </a:t>
            </a:r>
          </a:p>
          <a:p>
            <a:r>
              <a:rPr lang="en-US" dirty="0" smtClean="0"/>
              <a:t>Video 3: Cognitive Principles for Optimizing Learning</a:t>
            </a:r>
          </a:p>
          <a:p>
            <a:pPr lvl="1"/>
            <a:r>
              <a:rPr lang="en-US" dirty="0" smtClean="0"/>
              <a:t>The third video </a:t>
            </a:r>
            <a:r>
              <a:rPr lang="en-US" dirty="0" err="1" smtClean="0"/>
              <a:t>operationalizes</a:t>
            </a:r>
            <a:r>
              <a:rPr lang="en-US" dirty="0" smtClean="0"/>
              <a:t> the concept of level of processing into four principles that students can use to develop effective study strategies.  </a:t>
            </a:r>
          </a:p>
          <a:p>
            <a:r>
              <a:rPr lang="en-US" dirty="0" smtClean="0"/>
              <a:t>Video 4: Putting the Principles for Optimizing Learning into Practice</a:t>
            </a:r>
          </a:p>
          <a:p>
            <a:pPr lvl="1"/>
            <a:r>
              <a:rPr lang="en-US" dirty="0" smtClean="0"/>
              <a:t>The fourth video applies the principles of deep processing to common study situations, including note taking and highlighting while reading. </a:t>
            </a:r>
          </a:p>
          <a:p>
            <a:r>
              <a:rPr lang="en-US" dirty="0" smtClean="0"/>
              <a:t>Video 5: I Blew the Exam, Now What?</a:t>
            </a:r>
          </a:p>
          <a:p>
            <a:pPr lvl="1"/>
            <a:r>
              <a:rPr lang="en-US" dirty="0" smtClean="0"/>
              <a:t>This video addresses what students should and should not do when they earn a bad grade on an exam. </a:t>
            </a:r>
          </a:p>
          <a:p>
            <a:endParaRPr lang="en-US" dirty="0" smtClean="0"/>
          </a:p>
          <a:p>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p:txBody>
          <a:bodyPr>
            <a:normAutofit fontScale="90000"/>
          </a:bodyPr>
          <a:lstStyle/>
          <a:p>
            <a:r>
              <a:rPr lang="en-US" dirty="0" smtClean="0"/>
              <a:t>So shouldn’t we design pedagogies that make students use deep processing all the time?</a:t>
            </a:r>
            <a:endParaRPr lang="en-US" dirty="0"/>
          </a:p>
        </p:txBody>
      </p:sp>
      <p:sp>
        <p:nvSpPr>
          <p:cNvPr id="4" name="Subtitle 3"/>
          <p:cNvSpPr>
            <a:spLocks noGrp="1"/>
          </p:cNvSpPr>
          <p:nvPr>
            <p:ph type="subTitle" idx="1"/>
          </p:nvPr>
        </p:nvSpPr>
        <p:spPr/>
        <p:txBody>
          <a:bodyPr/>
          <a:lstStyle/>
          <a:p>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457200" y="274638"/>
            <a:ext cx="8229600" cy="944562"/>
          </a:xfrm>
        </p:spPr>
        <p:txBody>
          <a:bodyPr/>
          <a:lstStyle/>
          <a:p>
            <a:pPr eaLnBrk="1" hangingPunct="1"/>
            <a:r>
              <a:rPr lang="en-US" dirty="0" smtClean="0"/>
              <a:t>Cognitive Load Theory</a:t>
            </a:r>
          </a:p>
        </p:txBody>
      </p:sp>
      <p:sp>
        <p:nvSpPr>
          <p:cNvPr id="36867" name="Rectangle 3"/>
          <p:cNvSpPr>
            <a:spLocks noGrp="1" noChangeArrowheads="1"/>
          </p:cNvSpPr>
          <p:nvPr>
            <p:ph type="body" idx="1"/>
          </p:nvPr>
        </p:nvSpPr>
        <p:spPr>
          <a:xfrm>
            <a:off x="457200" y="1447800"/>
            <a:ext cx="8229600" cy="4876800"/>
          </a:xfrm>
        </p:spPr>
        <p:txBody>
          <a:bodyPr/>
          <a:lstStyle/>
          <a:p>
            <a:pPr eaLnBrk="1" hangingPunct="1"/>
            <a:r>
              <a:rPr lang="en-US" sz="2800" dirty="0" smtClean="0"/>
              <a:t>Mental effort is the amount of concentration that a person has available to devote to tasks</a:t>
            </a:r>
          </a:p>
          <a:p>
            <a:pPr eaLnBrk="1" hangingPunct="1"/>
            <a:r>
              <a:rPr lang="en-US" sz="2800" dirty="0" smtClean="0"/>
              <a:t>Mental effort is always a limited resource</a:t>
            </a:r>
          </a:p>
          <a:p>
            <a:pPr eaLnBrk="1" hangingPunct="1"/>
            <a:r>
              <a:rPr lang="en-US" sz="2800" dirty="0" smtClean="0"/>
              <a:t>Cognitive Load is the total amount of mental effort a task requires to complete it </a:t>
            </a:r>
          </a:p>
          <a:p>
            <a:pPr eaLnBrk="1" hangingPunct="1"/>
            <a:r>
              <a:rPr lang="en-US" sz="2800" dirty="0" smtClean="0"/>
              <a:t>A person can do multiple tasks at once as long as the total cognitive load does not exceed available mental effort</a:t>
            </a:r>
          </a:p>
          <a:p>
            <a:pPr eaLnBrk="1" hangingPunct="1"/>
            <a:r>
              <a:rPr lang="en-US" sz="2800" dirty="0" smtClean="0"/>
              <a:t>If cognitive load exceeds available mental effort, then performance suffers</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1954" name="Rectangle 2"/>
          <p:cNvSpPr>
            <a:spLocks noGrp="1" noChangeArrowheads="1"/>
          </p:cNvSpPr>
          <p:nvPr>
            <p:ph type="title"/>
          </p:nvPr>
        </p:nvSpPr>
        <p:spPr>
          <a:xfrm>
            <a:off x="685800" y="533400"/>
            <a:ext cx="7772400" cy="1143000"/>
          </a:xfrm>
        </p:spPr>
        <p:txBody>
          <a:bodyPr>
            <a:normAutofit fontScale="90000"/>
          </a:bodyPr>
          <a:lstStyle/>
          <a:p>
            <a:r>
              <a:rPr lang="en-US" sz="3600"/>
              <a:t>Three Kinds of Knowledge for </a:t>
            </a:r>
            <a:br>
              <a:rPr lang="en-US" sz="3600"/>
            </a:br>
            <a:r>
              <a:rPr lang="en-US" sz="3600"/>
              <a:t>Effective Teaching</a:t>
            </a:r>
          </a:p>
        </p:txBody>
      </p:sp>
      <p:sp>
        <p:nvSpPr>
          <p:cNvPr id="381955" name="Oval 3"/>
          <p:cNvSpPr>
            <a:spLocks noChangeArrowheads="1"/>
          </p:cNvSpPr>
          <p:nvPr/>
        </p:nvSpPr>
        <p:spPr bwMode="auto">
          <a:xfrm>
            <a:off x="2667000" y="1828800"/>
            <a:ext cx="3810000" cy="3505200"/>
          </a:xfrm>
          <a:prstGeom prst="ellipse">
            <a:avLst/>
          </a:prstGeom>
          <a:noFill/>
          <a:ln w="28575">
            <a:solidFill>
              <a:schemeClr val="tx1"/>
            </a:solidFill>
            <a:prstDash val="dashDot"/>
            <a:round/>
            <a:headEnd/>
            <a:tailEnd/>
          </a:ln>
          <a:effectLst/>
        </p:spPr>
        <p:txBody>
          <a:bodyPr wrap="none" anchor="ctr"/>
          <a:lstStyle/>
          <a:p>
            <a:endParaRPr lang="en-US"/>
          </a:p>
        </p:txBody>
      </p:sp>
      <p:sp>
        <p:nvSpPr>
          <p:cNvPr id="381956" name="Oval 4"/>
          <p:cNvSpPr>
            <a:spLocks noChangeArrowheads="1"/>
          </p:cNvSpPr>
          <p:nvPr/>
        </p:nvSpPr>
        <p:spPr bwMode="auto">
          <a:xfrm>
            <a:off x="1676400" y="2895600"/>
            <a:ext cx="3810000" cy="3505200"/>
          </a:xfrm>
          <a:prstGeom prst="ellipse">
            <a:avLst/>
          </a:prstGeom>
          <a:noFill/>
          <a:ln w="28575">
            <a:solidFill>
              <a:schemeClr val="tx1"/>
            </a:solidFill>
            <a:round/>
            <a:headEnd/>
            <a:tailEnd/>
          </a:ln>
          <a:effectLst/>
        </p:spPr>
        <p:txBody>
          <a:bodyPr wrap="none" anchor="ctr"/>
          <a:lstStyle/>
          <a:p>
            <a:endParaRPr lang="en-US"/>
          </a:p>
        </p:txBody>
      </p:sp>
      <p:sp>
        <p:nvSpPr>
          <p:cNvPr id="381957" name="Oval 5"/>
          <p:cNvSpPr>
            <a:spLocks noChangeArrowheads="1"/>
          </p:cNvSpPr>
          <p:nvPr/>
        </p:nvSpPr>
        <p:spPr bwMode="auto">
          <a:xfrm>
            <a:off x="3810000" y="2895600"/>
            <a:ext cx="3810000" cy="3505200"/>
          </a:xfrm>
          <a:prstGeom prst="ellipse">
            <a:avLst/>
          </a:prstGeom>
          <a:noFill/>
          <a:ln w="28575">
            <a:solidFill>
              <a:schemeClr val="tx1"/>
            </a:solidFill>
            <a:prstDash val="sysDot"/>
            <a:round/>
            <a:headEnd/>
            <a:tailEnd/>
          </a:ln>
          <a:effectLst/>
        </p:spPr>
        <p:txBody>
          <a:bodyPr wrap="none" anchor="ctr"/>
          <a:lstStyle/>
          <a:p>
            <a:endParaRPr lang="en-US"/>
          </a:p>
        </p:txBody>
      </p:sp>
      <p:sp>
        <p:nvSpPr>
          <p:cNvPr id="381958" name="Text Box 6"/>
          <p:cNvSpPr txBox="1">
            <a:spLocks noChangeArrowheads="1"/>
          </p:cNvSpPr>
          <p:nvPr/>
        </p:nvSpPr>
        <p:spPr bwMode="auto">
          <a:xfrm>
            <a:off x="4057650" y="4159250"/>
            <a:ext cx="1123950" cy="641350"/>
          </a:xfrm>
          <a:prstGeom prst="rect">
            <a:avLst/>
          </a:prstGeom>
          <a:noFill/>
          <a:ln w="9525">
            <a:noFill/>
            <a:miter lim="800000"/>
            <a:headEnd/>
            <a:tailEnd/>
          </a:ln>
          <a:effectLst/>
        </p:spPr>
        <p:txBody>
          <a:bodyPr wrap="none">
            <a:spAutoFit/>
          </a:bodyPr>
          <a:lstStyle/>
          <a:p>
            <a:pPr algn="l"/>
            <a:r>
              <a:rPr lang="en-US" sz="1800">
                <a:latin typeface="Arial" charset="0"/>
              </a:rPr>
              <a:t>Effective</a:t>
            </a:r>
          </a:p>
          <a:p>
            <a:pPr algn="l"/>
            <a:r>
              <a:rPr lang="en-US" sz="1800">
                <a:latin typeface="Arial" charset="0"/>
              </a:rPr>
              <a:t>Teaching</a:t>
            </a:r>
          </a:p>
        </p:txBody>
      </p:sp>
      <p:sp>
        <p:nvSpPr>
          <p:cNvPr id="381959" name="Text Box 7"/>
          <p:cNvSpPr txBox="1">
            <a:spLocks noChangeArrowheads="1"/>
          </p:cNvSpPr>
          <p:nvPr/>
        </p:nvSpPr>
        <p:spPr bwMode="auto">
          <a:xfrm>
            <a:off x="3765550" y="2133600"/>
            <a:ext cx="1568450" cy="641350"/>
          </a:xfrm>
          <a:prstGeom prst="rect">
            <a:avLst/>
          </a:prstGeom>
          <a:noFill/>
          <a:ln w="9525">
            <a:noFill/>
            <a:miter lim="800000"/>
            <a:headEnd/>
            <a:tailEnd/>
          </a:ln>
          <a:effectLst/>
        </p:spPr>
        <p:txBody>
          <a:bodyPr wrap="none">
            <a:spAutoFit/>
          </a:bodyPr>
          <a:lstStyle/>
          <a:p>
            <a:r>
              <a:rPr lang="en-US" sz="1800">
                <a:latin typeface="Arial" charset="0"/>
              </a:rPr>
              <a:t>Knowledge of</a:t>
            </a:r>
          </a:p>
          <a:p>
            <a:r>
              <a:rPr lang="en-US" sz="1800">
                <a:latin typeface="Arial" charset="0"/>
              </a:rPr>
              <a:t>Your Field</a:t>
            </a:r>
          </a:p>
        </p:txBody>
      </p:sp>
      <p:sp>
        <p:nvSpPr>
          <p:cNvPr id="381960" name="Text Box 8"/>
          <p:cNvSpPr txBox="1">
            <a:spLocks noChangeArrowheads="1"/>
          </p:cNvSpPr>
          <p:nvPr/>
        </p:nvSpPr>
        <p:spPr bwMode="auto">
          <a:xfrm>
            <a:off x="2241550" y="5029200"/>
            <a:ext cx="1720850" cy="915987"/>
          </a:xfrm>
          <a:prstGeom prst="rect">
            <a:avLst/>
          </a:prstGeom>
          <a:noFill/>
          <a:ln w="9525">
            <a:noFill/>
            <a:miter lim="800000"/>
            <a:headEnd/>
            <a:tailEnd/>
          </a:ln>
          <a:effectLst/>
        </p:spPr>
        <p:txBody>
          <a:bodyPr wrap="none">
            <a:spAutoFit/>
          </a:bodyPr>
          <a:lstStyle/>
          <a:p>
            <a:r>
              <a:rPr lang="en-US" sz="1800" dirty="0">
                <a:latin typeface="Arial" charset="0"/>
              </a:rPr>
              <a:t>Knowledge </a:t>
            </a:r>
          </a:p>
          <a:p>
            <a:r>
              <a:rPr lang="en-US" sz="1800" dirty="0">
                <a:latin typeface="Arial" charset="0"/>
              </a:rPr>
              <a:t>Of How People</a:t>
            </a:r>
          </a:p>
          <a:p>
            <a:r>
              <a:rPr lang="en-US" sz="1800" dirty="0">
                <a:latin typeface="Arial" charset="0"/>
              </a:rPr>
              <a:t>Learn</a:t>
            </a:r>
          </a:p>
        </p:txBody>
      </p:sp>
      <p:sp>
        <p:nvSpPr>
          <p:cNvPr id="381961" name="Text Box 9"/>
          <p:cNvSpPr txBox="1">
            <a:spLocks noChangeArrowheads="1"/>
          </p:cNvSpPr>
          <p:nvPr/>
        </p:nvSpPr>
        <p:spPr bwMode="auto">
          <a:xfrm>
            <a:off x="5334000" y="5256213"/>
            <a:ext cx="2152650" cy="915987"/>
          </a:xfrm>
          <a:prstGeom prst="rect">
            <a:avLst/>
          </a:prstGeom>
          <a:noFill/>
          <a:ln w="9525">
            <a:noFill/>
            <a:miter lim="800000"/>
            <a:headEnd/>
            <a:tailEnd/>
          </a:ln>
          <a:effectLst/>
        </p:spPr>
        <p:txBody>
          <a:bodyPr wrap="none">
            <a:spAutoFit/>
          </a:bodyPr>
          <a:lstStyle/>
          <a:p>
            <a:pPr algn="l"/>
            <a:r>
              <a:rPr lang="en-US" sz="1800">
                <a:latin typeface="Arial" charset="0"/>
              </a:rPr>
              <a:t>Knowledge of How </a:t>
            </a:r>
          </a:p>
          <a:p>
            <a:pPr algn="l"/>
            <a:r>
              <a:rPr lang="en-US" sz="1800">
                <a:latin typeface="Arial" charset="0"/>
              </a:rPr>
              <a:t>People Learn </a:t>
            </a:r>
          </a:p>
          <a:p>
            <a:pPr algn="l"/>
            <a:r>
              <a:rPr lang="en-US" sz="1800">
                <a:latin typeface="Arial" charset="0"/>
              </a:rPr>
              <a:t>Your Field</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normAutofit fontScale="90000"/>
          </a:bodyPr>
          <a:lstStyle/>
          <a:p>
            <a:pPr eaLnBrk="1" hangingPunct="1"/>
            <a:r>
              <a:rPr lang="en-US" sz="3600" smtClean="0"/>
              <a:t>Student mental effort must meet the demands of instructional mental load</a:t>
            </a:r>
            <a:r>
              <a:rPr lang="en-US" sz="4000" smtClean="0"/>
              <a:t> </a:t>
            </a:r>
          </a:p>
        </p:txBody>
      </p:sp>
      <p:sp>
        <p:nvSpPr>
          <p:cNvPr id="38915" name="Text Box 3"/>
          <p:cNvSpPr txBox="1">
            <a:spLocks noChangeArrowheads="1"/>
          </p:cNvSpPr>
          <p:nvPr/>
        </p:nvSpPr>
        <p:spPr bwMode="auto">
          <a:xfrm>
            <a:off x="533400" y="3468688"/>
            <a:ext cx="1593850" cy="1206500"/>
          </a:xfrm>
          <a:prstGeom prst="rect">
            <a:avLst/>
          </a:prstGeom>
          <a:noFill/>
          <a:ln w="19050">
            <a:solidFill>
              <a:schemeClr val="tx1"/>
            </a:solidFill>
            <a:miter lim="800000"/>
            <a:headEnd/>
            <a:tailEnd/>
          </a:ln>
        </p:spPr>
        <p:txBody>
          <a:bodyPr wrap="none">
            <a:spAutoFit/>
          </a:bodyPr>
          <a:lstStyle/>
          <a:p>
            <a:r>
              <a:rPr lang="en-US" sz="2400"/>
              <a:t>Teachers </a:t>
            </a:r>
          </a:p>
          <a:p>
            <a:r>
              <a:rPr lang="en-US" sz="2400"/>
              <a:t>design </a:t>
            </a:r>
          </a:p>
          <a:p>
            <a:r>
              <a:rPr lang="en-US" sz="2400"/>
              <a:t>instruction</a:t>
            </a:r>
          </a:p>
        </p:txBody>
      </p:sp>
      <p:sp>
        <p:nvSpPr>
          <p:cNvPr id="38916" name="Text Box 4"/>
          <p:cNvSpPr txBox="1">
            <a:spLocks noChangeArrowheads="1"/>
          </p:cNvSpPr>
          <p:nvPr/>
        </p:nvSpPr>
        <p:spPr bwMode="auto">
          <a:xfrm>
            <a:off x="6400800" y="1978025"/>
            <a:ext cx="2566988" cy="1450975"/>
          </a:xfrm>
          <a:prstGeom prst="rect">
            <a:avLst/>
          </a:prstGeom>
          <a:noFill/>
          <a:ln w="19050">
            <a:solidFill>
              <a:schemeClr val="tx1"/>
            </a:solidFill>
            <a:miter lim="800000"/>
            <a:headEnd/>
            <a:tailEnd/>
          </a:ln>
        </p:spPr>
        <p:txBody>
          <a:bodyPr wrap="none">
            <a:spAutoFit/>
          </a:bodyPr>
          <a:lstStyle/>
          <a:p>
            <a:r>
              <a:rPr lang="en-US" sz="2200"/>
              <a:t>Students possess</a:t>
            </a:r>
          </a:p>
          <a:p>
            <a:r>
              <a:rPr lang="en-US" sz="2200"/>
              <a:t>prior knowledge, </a:t>
            </a:r>
          </a:p>
          <a:p>
            <a:r>
              <a:rPr lang="en-US" sz="2200"/>
              <a:t>learning strategies </a:t>
            </a:r>
          </a:p>
          <a:p>
            <a:r>
              <a:rPr lang="en-US" sz="2200"/>
              <a:t>and mental effort</a:t>
            </a:r>
          </a:p>
        </p:txBody>
      </p:sp>
      <p:sp>
        <p:nvSpPr>
          <p:cNvPr id="38917" name="Text Box 5"/>
          <p:cNvSpPr txBox="1">
            <a:spLocks noChangeArrowheads="1"/>
          </p:cNvSpPr>
          <p:nvPr/>
        </p:nvSpPr>
        <p:spPr bwMode="auto">
          <a:xfrm>
            <a:off x="381000" y="5791200"/>
            <a:ext cx="2914650" cy="841375"/>
          </a:xfrm>
          <a:prstGeom prst="rect">
            <a:avLst/>
          </a:prstGeom>
          <a:noFill/>
          <a:ln w="19050">
            <a:solidFill>
              <a:schemeClr val="tx1"/>
            </a:solidFill>
            <a:miter lim="800000"/>
            <a:headEnd/>
            <a:tailEnd/>
          </a:ln>
        </p:spPr>
        <p:txBody>
          <a:bodyPr wrap="none">
            <a:spAutoFit/>
          </a:bodyPr>
          <a:lstStyle/>
          <a:p>
            <a:r>
              <a:rPr lang="en-US" sz="2400"/>
              <a:t>Tasks and concepts</a:t>
            </a:r>
          </a:p>
          <a:p>
            <a:r>
              <a:rPr lang="en-US" sz="2400"/>
              <a:t>possess difficulty</a:t>
            </a:r>
          </a:p>
        </p:txBody>
      </p:sp>
      <p:sp>
        <p:nvSpPr>
          <p:cNvPr id="38918" name="Rectangle 6"/>
          <p:cNvSpPr>
            <a:spLocks noChangeArrowheads="1"/>
          </p:cNvSpPr>
          <p:nvPr/>
        </p:nvSpPr>
        <p:spPr bwMode="auto">
          <a:xfrm>
            <a:off x="6629400" y="3810000"/>
            <a:ext cx="2057400" cy="2057400"/>
          </a:xfrm>
          <a:prstGeom prst="rect">
            <a:avLst/>
          </a:prstGeom>
          <a:solidFill>
            <a:schemeClr val="tx2">
              <a:lumMod val="20000"/>
              <a:lumOff val="80000"/>
            </a:schemeClr>
          </a:solidFill>
          <a:ln w="19050">
            <a:solidFill>
              <a:schemeClr val="tx1"/>
            </a:solidFill>
            <a:miter lim="800000"/>
            <a:headEnd/>
            <a:tailEnd/>
          </a:ln>
        </p:spPr>
        <p:txBody>
          <a:bodyPr wrap="none" anchor="ctr"/>
          <a:lstStyle/>
          <a:p>
            <a:endParaRPr lang="en-US"/>
          </a:p>
        </p:txBody>
      </p:sp>
      <p:sp>
        <p:nvSpPr>
          <p:cNvPr id="38919" name="AutoShape 7"/>
          <p:cNvSpPr>
            <a:spLocks noChangeArrowheads="1"/>
          </p:cNvSpPr>
          <p:nvPr/>
        </p:nvSpPr>
        <p:spPr bwMode="auto">
          <a:xfrm>
            <a:off x="6980238" y="4038600"/>
            <a:ext cx="1431925" cy="1524000"/>
          </a:xfrm>
          <a:prstGeom prst="roundRect">
            <a:avLst>
              <a:gd name="adj" fmla="val 16667"/>
            </a:avLst>
          </a:prstGeom>
          <a:solidFill>
            <a:schemeClr val="tx2">
              <a:lumMod val="20000"/>
              <a:lumOff val="80000"/>
            </a:schemeClr>
          </a:solidFill>
          <a:ln w="9525">
            <a:solidFill>
              <a:schemeClr val="tx1"/>
            </a:solidFill>
            <a:prstDash val="dash"/>
            <a:round/>
            <a:headEnd/>
            <a:tailEnd/>
          </a:ln>
        </p:spPr>
        <p:txBody>
          <a:bodyPr wrap="none" anchor="ctr"/>
          <a:lstStyle/>
          <a:p>
            <a:pPr algn="ctr"/>
            <a:r>
              <a:rPr lang="en-US" sz="2800" dirty="0"/>
              <a:t>Available</a:t>
            </a:r>
          </a:p>
          <a:p>
            <a:pPr algn="ctr"/>
            <a:r>
              <a:rPr lang="en-US" sz="2800" dirty="0"/>
              <a:t>Mental </a:t>
            </a:r>
          </a:p>
          <a:p>
            <a:pPr algn="ctr"/>
            <a:r>
              <a:rPr lang="en-US" sz="2800" dirty="0"/>
              <a:t>Effort</a:t>
            </a:r>
          </a:p>
        </p:txBody>
      </p:sp>
      <p:sp>
        <p:nvSpPr>
          <p:cNvPr id="38920" name="Line 8"/>
          <p:cNvSpPr>
            <a:spLocks noChangeShapeType="1"/>
          </p:cNvSpPr>
          <p:nvPr/>
        </p:nvSpPr>
        <p:spPr bwMode="auto">
          <a:xfrm>
            <a:off x="7620000" y="3429000"/>
            <a:ext cx="0" cy="304800"/>
          </a:xfrm>
          <a:prstGeom prst="line">
            <a:avLst/>
          </a:prstGeom>
          <a:noFill/>
          <a:ln w="28575">
            <a:solidFill>
              <a:schemeClr val="tx1"/>
            </a:solidFill>
            <a:round/>
            <a:headEnd/>
            <a:tailEnd type="triangle" w="lg" len="med"/>
          </a:ln>
        </p:spPr>
        <p:txBody>
          <a:bodyPr/>
          <a:lstStyle/>
          <a:p>
            <a:endParaRPr lang="en-US"/>
          </a:p>
        </p:txBody>
      </p:sp>
      <p:sp>
        <p:nvSpPr>
          <p:cNvPr id="38921" name="Rectangle 9"/>
          <p:cNvSpPr>
            <a:spLocks noChangeArrowheads="1"/>
          </p:cNvSpPr>
          <p:nvPr/>
        </p:nvSpPr>
        <p:spPr bwMode="auto">
          <a:xfrm>
            <a:off x="2819400" y="3657600"/>
            <a:ext cx="2209800" cy="990600"/>
          </a:xfrm>
          <a:prstGeom prst="rect">
            <a:avLst/>
          </a:prstGeom>
          <a:solidFill>
            <a:srgbClr val="FF9900"/>
          </a:solidFill>
          <a:ln w="19050">
            <a:solidFill>
              <a:schemeClr val="tx1"/>
            </a:solidFill>
            <a:miter lim="800000"/>
            <a:headEnd/>
            <a:tailEnd/>
          </a:ln>
        </p:spPr>
        <p:txBody>
          <a:bodyPr wrap="none" anchor="ctr"/>
          <a:lstStyle/>
          <a:p>
            <a:pPr algn="ctr"/>
            <a:r>
              <a:rPr lang="en-US" b="1"/>
              <a:t>Germane Load</a:t>
            </a:r>
          </a:p>
          <a:p>
            <a:pPr algn="ctr"/>
            <a:r>
              <a:rPr lang="en-US" b="1"/>
              <a:t>(Optimize)</a:t>
            </a:r>
          </a:p>
        </p:txBody>
      </p:sp>
      <p:sp>
        <p:nvSpPr>
          <p:cNvPr id="38922" name="Rectangle 10"/>
          <p:cNvSpPr>
            <a:spLocks noChangeArrowheads="1"/>
          </p:cNvSpPr>
          <p:nvPr/>
        </p:nvSpPr>
        <p:spPr bwMode="auto">
          <a:xfrm>
            <a:off x="2819400" y="2819400"/>
            <a:ext cx="2209800" cy="838200"/>
          </a:xfrm>
          <a:prstGeom prst="rect">
            <a:avLst/>
          </a:prstGeom>
          <a:solidFill>
            <a:srgbClr val="FF0000">
              <a:alpha val="79999"/>
            </a:srgbClr>
          </a:solidFill>
          <a:ln w="19050">
            <a:solidFill>
              <a:schemeClr val="tx1"/>
            </a:solidFill>
            <a:miter lim="800000"/>
            <a:headEnd/>
            <a:tailEnd/>
          </a:ln>
        </p:spPr>
        <p:txBody>
          <a:bodyPr wrap="none" anchor="ctr"/>
          <a:lstStyle/>
          <a:p>
            <a:pPr algn="ctr"/>
            <a:r>
              <a:rPr lang="en-US" b="1"/>
              <a:t>Extraneous Load</a:t>
            </a:r>
          </a:p>
          <a:p>
            <a:pPr algn="ctr"/>
            <a:r>
              <a:rPr lang="en-US" b="1"/>
              <a:t>(Minimize)</a:t>
            </a:r>
          </a:p>
        </p:txBody>
      </p:sp>
      <p:sp>
        <p:nvSpPr>
          <p:cNvPr id="38923" name="Text Box 11"/>
          <p:cNvSpPr txBox="1">
            <a:spLocks noChangeArrowheads="1"/>
          </p:cNvSpPr>
          <p:nvPr/>
        </p:nvSpPr>
        <p:spPr bwMode="auto">
          <a:xfrm>
            <a:off x="2971800" y="2209800"/>
            <a:ext cx="2020297" cy="461665"/>
          </a:xfrm>
          <a:prstGeom prst="rect">
            <a:avLst/>
          </a:prstGeom>
          <a:noFill/>
          <a:ln w="9525">
            <a:noFill/>
            <a:miter lim="800000"/>
            <a:headEnd/>
            <a:tailEnd/>
          </a:ln>
        </p:spPr>
        <p:txBody>
          <a:bodyPr wrap="none">
            <a:spAutoFit/>
          </a:bodyPr>
          <a:lstStyle/>
          <a:p>
            <a:r>
              <a:rPr lang="en-US" sz="2400" dirty="0" smtClean="0"/>
              <a:t>Cognitive Load</a:t>
            </a:r>
            <a:endParaRPr lang="en-US" sz="2400" dirty="0"/>
          </a:p>
        </p:txBody>
      </p:sp>
      <p:sp>
        <p:nvSpPr>
          <p:cNvPr id="38924" name="Line 12"/>
          <p:cNvSpPr>
            <a:spLocks noChangeShapeType="1"/>
          </p:cNvSpPr>
          <p:nvPr/>
        </p:nvSpPr>
        <p:spPr bwMode="auto">
          <a:xfrm flipV="1">
            <a:off x="2149475" y="3352800"/>
            <a:ext cx="593725" cy="685800"/>
          </a:xfrm>
          <a:prstGeom prst="line">
            <a:avLst/>
          </a:prstGeom>
          <a:noFill/>
          <a:ln w="28575">
            <a:solidFill>
              <a:schemeClr val="tx1"/>
            </a:solidFill>
            <a:round/>
            <a:headEnd/>
            <a:tailEnd type="triangle" w="lg" len="med"/>
          </a:ln>
        </p:spPr>
        <p:txBody>
          <a:bodyPr/>
          <a:lstStyle/>
          <a:p>
            <a:endParaRPr lang="en-US"/>
          </a:p>
        </p:txBody>
      </p:sp>
      <p:sp>
        <p:nvSpPr>
          <p:cNvPr id="38925" name="Line 13"/>
          <p:cNvSpPr>
            <a:spLocks noChangeShapeType="1"/>
          </p:cNvSpPr>
          <p:nvPr/>
        </p:nvSpPr>
        <p:spPr bwMode="auto">
          <a:xfrm>
            <a:off x="2149475" y="4114800"/>
            <a:ext cx="593725" cy="0"/>
          </a:xfrm>
          <a:prstGeom prst="line">
            <a:avLst/>
          </a:prstGeom>
          <a:noFill/>
          <a:ln w="28575">
            <a:solidFill>
              <a:schemeClr val="tx1"/>
            </a:solidFill>
            <a:round/>
            <a:headEnd/>
            <a:tailEnd type="triangle" w="lg" len="med"/>
          </a:ln>
        </p:spPr>
        <p:txBody>
          <a:bodyPr/>
          <a:lstStyle/>
          <a:p>
            <a:endParaRPr lang="en-US"/>
          </a:p>
        </p:txBody>
      </p:sp>
      <p:sp>
        <p:nvSpPr>
          <p:cNvPr id="38926" name="Line 14"/>
          <p:cNvSpPr>
            <a:spLocks noChangeShapeType="1"/>
          </p:cNvSpPr>
          <p:nvPr/>
        </p:nvSpPr>
        <p:spPr bwMode="auto">
          <a:xfrm flipV="1">
            <a:off x="1752600" y="5105400"/>
            <a:ext cx="990600" cy="685800"/>
          </a:xfrm>
          <a:prstGeom prst="line">
            <a:avLst/>
          </a:prstGeom>
          <a:noFill/>
          <a:ln w="28575">
            <a:solidFill>
              <a:schemeClr val="tx1"/>
            </a:solidFill>
            <a:round/>
            <a:headEnd/>
            <a:tailEnd type="triangle" w="lg" len="med"/>
          </a:ln>
        </p:spPr>
        <p:txBody>
          <a:bodyPr/>
          <a:lstStyle/>
          <a:p>
            <a:endParaRPr lang="en-US"/>
          </a:p>
        </p:txBody>
      </p:sp>
      <p:sp>
        <p:nvSpPr>
          <p:cNvPr id="38927" name="Line 15"/>
          <p:cNvSpPr>
            <a:spLocks noChangeShapeType="1"/>
          </p:cNvSpPr>
          <p:nvPr/>
        </p:nvSpPr>
        <p:spPr bwMode="auto">
          <a:xfrm flipH="1">
            <a:off x="5029200" y="2667000"/>
            <a:ext cx="1371600" cy="2438400"/>
          </a:xfrm>
          <a:prstGeom prst="line">
            <a:avLst/>
          </a:prstGeom>
          <a:noFill/>
          <a:ln w="28575">
            <a:solidFill>
              <a:schemeClr val="tx1"/>
            </a:solidFill>
            <a:round/>
            <a:headEnd/>
            <a:tailEnd type="triangle" w="lg" len="med"/>
          </a:ln>
        </p:spPr>
        <p:txBody>
          <a:bodyPr/>
          <a:lstStyle/>
          <a:p>
            <a:endParaRPr lang="en-US"/>
          </a:p>
        </p:txBody>
      </p:sp>
      <p:sp>
        <p:nvSpPr>
          <p:cNvPr id="38928" name="Rectangle 16"/>
          <p:cNvSpPr>
            <a:spLocks noChangeArrowheads="1"/>
          </p:cNvSpPr>
          <p:nvPr/>
        </p:nvSpPr>
        <p:spPr bwMode="auto">
          <a:xfrm>
            <a:off x="2819400" y="4648200"/>
            <a:ext cx="2209800" cy="990600"/>
          </a:xfrm>
          <a:prstGeom prst="rect">
            <a:avLst/>
          </a:prstGeom>
          <a:solidFill>
            <a:srgbClr val="FFFF00"/>
          </a:solidFill>
          <a:ln w="19050">
            <a:solidFill>
              <a:schemeClr val="tx1"/>
            </a:solidFill>
            <a:miter lim="800000"/>
            <a:headEnd/>
            <a:tailEnd/>
          </a:ln>
        </p:spPr>
        <p:txBody>
          <a:bodyPr wrap="none" anchor="ctr"/>
          <a:lstStyle/>
          <a:p>
            <a:pPr algn="ctr"/>
            <a:r>
              <a:rPr lang="en-US" b="1"/>
              <a:t>Intrinsic Load</a:t>
            </a:r>
          </a:p>
          <a:p>
            <a:pPr algn="ctr"/>
            <a:r>
              <a:rPr lang="en-US" b="1"/>
              <a:t>(Manage)</a:t>
            </a:r>
          </a:p>
        </p:txBody>
      </p:sp>
      <p:sp>
        <p:nvSpPr>
          <p:cNvPr id="38929" name="Line 17"/>
          <p:cNvSpPr>
            <a:spLocks noChangeShapeType="1"/>
          </p:cNvSpPr>
          <p:nvPr/>
        </p:nvSpPr>
        <p:spPr bwMode="auto">
          <a:xfrm flipH="1">
            <a:off x="5029200" y="2667000"/>
            <a:ext cx="1371600" cy="1524000"/>
          </a:xfrm>
          <a:prstGeom prst="line">
            <a:avLst/>
          </a:prstGeom>
          <a:noFill/>
          <a:ln w="28575">
            <a:solidFill>
              <a:schemeClr val="tx1"/>
            </a:solidFill>
            <a:round/>
            <a:headEnd/>
            <a:tailEnd type="triangle" w="lg" len="med"/>
          </a:ln>
        </p:spPr>
        <p:txBody>
          <a:bodyPr/>
          <a:lstStyle/>
          <a:p>
            <a:endParaRPr lang="en-US"/>
          </a:p>
        </p:txBody>
      </p:sp>
      <p:sp>
        <p:nvSpPr>
          <p:cNvPr id="38930" name="Line 18"/>
          <p:cNvSpPr>
            <a:spLocks noChangeShapeType="1"/>
          </p:cNvSpPr>
          <p:nvPr/>
        </p:nvSpPr>
        <p:spPr bwMode="auto">
          <a:xfrm flipH="1">
            <a:off x="5029200" y="2667000"/>
            <a:ext cx="1371600" cy="609600"/>
          </a:xfrm>
          <a:prstGeom prst="line">
            <a:avLst/>
          </a:prstGeom>
          <a:noFill/>
          <a:ln w="28575">
            <a:solidFill>
              <a:schemeClr val="tx1"/>
            </a:solidFill>
            <a:round/>
            <a:headEnd/>
            <a:tailEnd type="triangle" w="lg" len="med"/>
          </a:ln>
        </p:spPr>
        <p:txBody>
          <a:bodyPr/>
          <a:lstStyle/>
          <a:p>
            <a:endParaRPr lang="en-US"/>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p:txBody>
          <a:bodyPr>
            <a:normAutofit fontScale="90000"/>
          </a:bodyPr>
          <a:lstStyle/>
          <a:p>
            <a:r>
              <a:rPr lang="en-US" dirty="0" smtClean="0"/>
              <a:t>Name the days of the week out loud and in order as fast as you can</a:t>
            </a:r>
            <a:endParaRPr lang="en-US" dirty="0"/>
          </a:p>
        </p:txBody>
      </p:sp>
      <p:sp>
        <p:nvSpPr>
          <p:cNvPr id="4" name="Subtitle 3"/>
          <p:cNvSpPr>
            <a:spLocks noGrp="1"/>
          </p:cNvSpPr>
          <p:nvPr>
            <p:ph type="subTitle" idx="1"/>
          </p:nvPr>
        </p:nvSpPr>
        <p:spPr/>
        <p:txBody>
          <a:bodyPr/>
          <a:lstStyle/>
          <a:p>
            <a:endParaRPr lang="en-US"/>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79554" name="Rectangle 2"/>
          <p:cNvSpPr>
            <a:spLocks noGrp="1" noChangeArrowheads="1"/>
          </p:cNvSpPr>
          <p:nvPr>
            <p:ph type="title"/>
          </p:nvPr>
        </p:nvSpPr>
        <p:spPr/>
        <p:txBody>
          <a:bodyPr/>
          <a:lstStyle/>
          <a:p>
            <a:r>
              <a:rPr lang="en-US"/>
              <a:t>About this Activity</a:t>
            </a:r>
          </a:p>
        </p:txBody>
      </p:sp>
      <p:sp>
        <p:nvSpPr>
          <p:cNvPr id="279555" name="Rectangle 3"/>
          <p:cNvSpPr>
            <a:spLocks noGrp="1" noChangeArrowheads="1"/>
          </p:cNvSpPr>
          <p:nvPr>
            <p:ph type="body" idx="1"/>
          </p:nvPr>
        </p:nvSpPr>
        <p:spPr/>
        <p:txBody>
          <a:bodyPr/>
          <a:lstStyle/>
          <a:p>
            <a:pPr>
              <a:lnSpc>
                <a:spcPct val="90000"/>
              </a:lnSpc>
            </a:pPr>
            <a:r>
              <a:rPr lang="en-US" dirty="0"/>
              <a:t>Were you </a:t>
            </a:r>
            <a:r>
              <a:rPr lang="en-US" b="1" i="1" dirty="0"/>
              <a:t>engaged</a:t>
            </a:r>
            <a:r>
              <a:rPr lang="en-US" dirty="0"/>
              <a:t>?</a:t>
            </a:r>
          </a:p>
          <a:p>
            <a:pPr>
              <a:lnSpc>
                <a:spcPct val="90000"/>
              </a:lnSpc>
            </a:pPr>
            <a:r>
              <a:rPr lang="en-US" dirty="0"/>
              <a:t>Were you engaged in </a:t>
            </a:r>
            <a:r>
              <a:rPr lang="en-US" b="1" i="1" dirty="0"/>
              <a:t>active problem solving?</a:t>
            </a:r>
          </a:p>
          <a:p>
            <a:pPr>
              <a:lnSpc>
                <a:spcPct val="90000"/>
              </a:lnSpc>
            </a:pPr>
            <a:r>
              <a:rPr lang="en-US" dirty="0"/>
              <a:t>Were you</a:t>
            </a:r>
            <a:r>
              <a:rPr lang="en-US" b="1" i="1" dirty="0"/>
              <a:t> working hard and struggling? </a:t>
            </a:r>
          </a:p>
          <a:p>
            <a:pPr>
              <a:lnSpc>
                <a:spcPct val="90000"/>
              </a:lnSpc>
            </a:pPr>
            <a:r>
              <a:rPr lang="en-US" dirty="0" smtClean="0"/>
              <a:t>What was the </a:t>
            </a:r>
            <a:r>
              <a:rPr lang="en-US" dirty="0"/>
              <a:t>4</a:t>
            </a:r>
            <a:r>
              <a:rPr lang="en-US" baseline="30000" dirty="0"/>
              <a:t>th</a:t>
            </a:r>
            <a:r>
              <a:rPr lang="en-US" dirty="0"/>
              <a:t> </a:t>
            </a:r>
            <a:r>
              <a:rPr lang="en-US" dirty="0" smtClean="0"/>
              <a:t>day in the list? </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279554"/>
                                        </p:tgtEl>
                                        <p:attrNameLst>
                                          <p:attrName>style.visibility</p:attrName>
                                        </p:attrNameLst>
                                      </p:cBhvr>
                                      <p:to>
                                        <p:strVal val="visible"/>
                                      </p:to>
                                    </p:set>
                                    <p:animEffect transition="in" filter="dissolve">
                                      <p:cBhvr>
                                        <p:cTn id="7" dur="500"/>
                                        <p:tgtEl>
                                          <p:spTgt spid="279554"/>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279555">
                                            <p:txEl>
                                              <p:pRg st="0" end="0"/>
                                            </p:txEl>
                                          </p:spTgt>
                                        </p:tgtEl>
                                        <p:attrNameLst>
                                          <p:attrName>style.visibility</p:attrName>
                                        </p:attrNameLst>
                                      </p:cBhvr>
                                      <p:to>
                                        <p:strVal val="visible"/>
                                      </p:to>
                                    </p:set>
                                    <p:animEffect transition="in" filter="dissolve">
                                      <p:cBhvr>
                                        <p:cTn id="12" dur="500"/>
                                        <p:tgtEl>
                                          <p:spTgt spid="27955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279555">
                                            <p:txEl>
                                              <p:pRg st="1" end="1"/>
                                            </p:txEl>
                                          </p:spTgt>
                                        </p:tgtEl>
                                        <p:attrNameLst>
                                          <p:attrName>style.visibility</p:attrName>
                                        </p:attrNameLst>
                                      </p:cBhvr>
                                      <p:to>
                                        <p:strVal val="visible"/>
                                      </p:to>
                                    </p:set>
                                    <p:animEffect transition="in" filter="dissolve">
                                      <p:cBhvr>
                                        <p:cTn id="17" dur="500"/>
                                        <p:tgtEl>
                                          <p:spTgt spid="279555">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279555">
                                            <p:txEl>
                                              <p:pRg st="2" end="2"/>
                                            </p:txEl>
                                          </p:spTgt>
                                        </p:tgtEl>
                                        <p:attrNameLst>
                                          <p:attrName>style.visibility</p:attrName>
                                        </p:attrNameLst>
                                      </p:cBhvr>
                                      <p:to>
                                        <p:strVal val="visible"/>
                                      </p:to>
                                    </p:set>
                                    <p:animEffect transition="in" filter="dissolve">
                                      <p:cBhvr>
                                        <p:cTn id="22" dur="500"/>
                                        <p:tgtEl>
                                          <p:spTgt spid="279555">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279555">
                                            <p:txEl>
                                              <p:pRg st="3" end="3"/>
                                            </p:txEl>
                                          </p:spTgt>
                                        </p:tgtEl>
                                        <p:attrNameLst>
                                          <p:attrName>style.visibility</p:attrName>
                                        </p:attrNameLst>
                                      </p:cBhvr>
                                      <p:to>
                                        <p:strVal val="visible"/>
                                      </p:to>
                                    </p:set>
                                    <p:animEffect transition="in" filter="dissolve">
                                      <p:cBhvr>
                                        <p:cTn id="27" dur="500"/>
                                        <p:tgtEl>
                                          <p:spTgt spid="27955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9554" grpId="0"/>
      <p:bldP spid="279555" grpId="0" build="p"/>
    </p:bldLst>
  </p:timing>
</p:sld>
</file>

<file path=ppt/slides/slide3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normAutofit fontScale="90000"/>
          </a:bodyPr>
          <a:lstStyle/>
          <a:p>
            <a:pPr eaLnBrk="1" hangingPunct="1"/>
            <a:r>
              <a:rPr lang="en-US" sz="4000" smtClean="0"/>
              <a:t>Name the Days of the Week as Quickly as You Can</a:t>
            </a:r>
          </a:p>
        </p:txBody>
      </p:sp>
      <p:sp>
        <p:nvSpPr>
          <p:cNvPr id="34820" name="Rectangle 4"/>
          <p:cNvSpPr>
            <a:spLocks noGrp="1" noChangeArrowheads="1"/>
          </p:cNvSpPr>
          <p:nvPr>
            <p:ph type="body" idx="1"/>
          </p:nvPr>
        </p:nvSpPr>
        <p:spPr/>
        <p:txBody>
          <a:bodyPr/>
          <a:lstStyle/>
          <a:p>
            <a:pPr eaLnBrk="1" hangingPunct="1">
              <a:lnSpc>
                <a:spcPct val="90000"/>
              </a:lnSpc>
              <a:buFontTx/>
              <a:buNone/>
            </a:pPr>
            <a:r>
              <a:rPr lang="en-US" smtClean="0"/>
              <a:t>In Alphabetical Order</a:t>
            </a:r>
          </a:p>
          <a:p>
            <a:pPr eaLnBrk="1" hangingPunct="1">
              <a:lnSpc>
                <a:spcPct val="90000"/>
              </a:lnSpc>
            </a:pPr>
            <a:r>
              <a:rPr lang="en-US" smtClean="0"/>
              <a:t>Friday</a:t>
            </a:r>
          </a:p>
          <a:p>
            <a:pPr eaLnBrk="1" hangingPunct="1">
              <a:lnSpc>
                <a:spcPct val="90000"/>
              </a:lnSpc>
            </a:pPr>
            <a:r>
              <a:rPr lang="en-US" smtClean="0"/>
              <a:t>Monday</a:t>
            </a:r>
          </a:p>
          <a:p>
            <a:pPr eaLnBrk="1" hangingPunct="1">
              <a:lnSpc>
                <a:spcPct val="90000"/>
              </a:lnSpc>
            </a:pPr>
            <a:r>
              <a:rPr lang="en-US" smtClean="0"/>
              <a:t>Saturday</a:t>
            </a:r>
          </a:p>
          <a:p>
            <a:pPr eaLnBrk="1" hangingPunct="1">
              <a:lnSpc>
                <a:spcPct val="90000"/>
              </a:lnSpc>
            </a:pPr>
            <a:r>
              <a:rPr lang="en-US" smtClean="0"/>
              <a:t>Sunday</a:t>
            </a:r>
          </a:p>
          <a:p>
            <a:pPr eaLnBrk="1" hangingPunct="1">
              <a:lnSpc>
                <a:spcPct val="90000"/>
              </a:lnSpc>
            </a:pPr>
            <a:r>
              <a:rPr lang="en-US" smtClean="0"/>
              <a:t>Thursday</a:t>
            </a:r>
          </a:p>
          <a:p>
            <a:pPr eaLnBrk="1" hangingPunct="1">
              <a:lnSpc>
                <a:spcPct val="90000"/>
              </a:lnSpc>
            </a:pPr>
            <a:r>
              <a:rPr lang="en-US" smtClean="0"/>
              <a:t>Tuesday</a:t>
            </a:r>
          </a:p>
          <a:p>
            <a:pPr eaLnBrk="1" hangingPunct="1">
              <a:lnSpc>
                <a:spcPct val="90000"/>
              </a:lnSpc>
            </a:pPr>
            <a:r>
              <a:rPr lang="en-US" smtClean="0"/>
              <a:t>Wednesday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34818"/>
                                        </p:tgtEl>
                                        <p:attrNameLst>
                                          <p:attrName>style.visibility</p:attrName>
                                        </p:attrNameLst>
                                      </p:cBhvr>
                                      <p:to>
                                        <p:strVal val="visible"/>
                                      </p:to>
                                    </p:set>
                                    <p:animEffect transition="in" filter="dissolve">
                                      <p:cBhvr>
                                        <p:cTn id="7" dur="500"/>
                                        <p:tgtEl>
                                          <p:spTgt spid="34818"/>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4820">
                                            <p:txEl>
                                              <p:pRg st="0" end="0"/>
                                            </p:txEl>
                                          </p:spTgt>
                                        </p:tgtEl>
                                        <p:attrNameLst>
                                          <p:attrName>style.visibility</p:attrName>
                                        </p:attrNameLst>
                                      </p:cBhvr>
                                      <p:to>
                                        <p:strVal val="visible"/>
                                      </p:to>
                                    </p:set>
                                    <p:animEffect transition="in" filter="dissolve">
                                      <p:cBhvr>
                                        <p:cTn id="12" dur="500"/>
                                        <p:tgtEl>
                                          <p:spTgt spid="34820">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4820">
                                            <p:txEl>
                                              <p:pRg st="1" end="1"/>
                                            </p:txEl>
                                          </p:spTgt>
                                        </p:tgtEl>
                                        <p:attrNameLst>
                                          <p:attrName>style.visibility</p:attrName>
                                        </p:attrNameLst>
                                      </p:cBhvr>
                                      <p:to>
                                        <p:strVal val="visible"/>
                                      </p:to>
                                    </p:set>
                                    <p:animEffect transition="in" filter="dissolve">
                                      <p:cBhvr>
                                        <p:cTn id="17" dur="500"/>
                                        <p:tgtEl>
                                          <p:spTgt spid="34820">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34820">
                                            <p:txEl>
                                              <p:pRg st="2" end="2"/>
                                            </p:txEl>
                                          </p:spTgt>
                                        </p:tgtEl>
                                        <p:attrNameLst>
                                          <p:attrName>style.visibility</p:attrName>
                                        </p:attrNameLst>
                                      </p:cBhvr>
                                      <p:to>
                                        <p:strVal val="visible"/>
                                      </p:to>
                                    </p:set>
                                    <p:animEffect transition="in" filter="dissolve">
                                      <p:cBhvr>
                                        <p:cTn id="22" dur="500"/>
                                        <p:tgtEl>
                                          <p:spTgt spid="34820">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34820">
                                            <p:txEl>
                                              <p:pRg st="3" end="3"/>
                                            </p:txEl>
                                          </p:spTgt>
                                        </p:tgtEl>
                                        <p:attrNameLst>
                                          <p:attrName>style.visibility</p:attrName>
                                        </p:attrNameLst>
                                      </p:cBhvr>
                                      <p:to>
                                        <p:strVal val="visible"/>
                                      </p:to>
                                    </p:set>
                                    <p:animEffect transition="in" filter="dissolve">
                                      <p:cBhvr>
                                        <p:cTn id="27" dur="500"/>
                                        <p:tgtEl>
                                          <p:spTgt spid="34820">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34820">
                                            <p:txEl>
                                              <p:pRg st="4" end="4"/>
                                            </p:txEl>
                                          </p:spTgt>
                                        </p:tgtEl>
                                        <p:attrNameLst>
                                          <p:attrName>style.visibility</p:attrName>
                                        </p:attrNameLst>
                                      </p:cBhvr>
                                      <p:to>
                                        <p:strVal val="visible"/>
                                      </p:to>
                                    </p:set>
                                    <p:animEffect transition="in" filter="dissolve">
                                      <p:cBhvr>
                                        <p:cTn id="32" dur="500"/>
                                        <p:tgtEl>
                                          <p:spTgt spid="34820">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34820">
                                            <p:txEl>
                                              <p:pRg st="5" end="5"/>
                                            </p:txEl>
                                          </p:spTgt>
                                        </p:tgtEl>
                                        <p:attrNameLst>
                                          <p:attrName>style.visibility</p:attrName>
                                        </p:attrNameLst>
                                      </p:cBhvr>
                                      <p:to>
                                        <p:strVal val="visible"/>
                                      </p:to>
                                    </p:set>
                                    <p:animEffect transition="in" filter="dissolve">
                                      <p:cBhvr>
                                        <p:cTn id="37" dur="500"/>
                                        <p:tgtEl>
                                          <p:spTgt spid="34820">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9" presetClass="entr" presetSubtype="0" fill="hold" grpId="0" nodeType="clickEffect">
                                  <p:stCondLst>
                                    <p:cond delay="0"/>
                                  </p:stCondLst>
                                  <p:childTnLst>
                                    <p:set>
                                      <p:cBhvr>
                                        <p:cTn id="41" dur="1" fill="hold">
                                          <p:stCondLst>
                                            <p:cond delay="0"/>
                                          </p:stCondLst>
                                        </p:cTn>
                                        <p:tgtEl>
                                          <p:spTgt spid="34820">
                                            <p:txEl>
                                              <p:pRg st="6" end="6"/>
                                            </p:txEl>
                                          </p:spTgt>
                                        </p:tgtEl>
                                        <p:attrNameLst>
                                          <p:attrName>style.visibility</p:attrName>
                                        </p:attrNameLst>
                                      </p:cBhvr>
                                      <p:to>
                                        <p:strVal val="visible"/>
                                      </p:to>
                                    </p:set>
                                    <p:animEffect transition="in" filter="dissolve">
                                      <p:cBhvr>
                                        <p:cTn id="42" dur="500"/>
                                        <p:tgtEl>
                                          <p:spTgt spid="34820">
                                            <p:txEl>
                                              <p:pRg st="6" end="6"/>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9" presetClass="entr" presetSubtype="0" fill="hold" grpId="0" nodeType="clickEffect">
                                  <p:stCondLst>
                                    <p:cond delay="0"/>
                                  </p:stCondLst>
                                  <p:childTnLst>
                                    <p:set>
                                      <p:cBhvr>
                                        <p:cTn id="46" dur="1" fill="hold">
                                          <p:stCondLst>
                                            <p:cond delay="0"/>
                                          </p:stCondLst>
                                        </p:cTn>
                                        <p:tgtEl>
                                          <p:spTgt spid="34820">
                                            <p:txEl>
                                              <p:pRg st="7" end="7"/>
                                            </p:txEl>
                                          </p:spTgt>
                                        </p:tgtEl>
                                        <p:attrNameLst>
                                          <p:attrName>style.visibility</p:attrName>
                                        </p:attrNameLst>
                                      </p:cBhvr>
                                      <p:to>
                                        <p:strVal val="visible"/>
                                      </p:to>
                                    </p:set>
                                    <p:animEffect transition="in" filter="dissolve">
                                      <p:cBhvr>
                                        <p:cTn id="47" dur="500"/>
                                        <p:tgtEl>
                                          <p:spTgt spid="34820">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18" grpId="0"/>
      <p:bldP spid="34820"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Rectangle 2"/>
          <p:cNvSpPr>
            <a:spLocks noGrp="1" noChangeArrowheads="1"/>
          </p:cNvSpPr>
          <p:nvPr>
            <p:ph type="title"/>
          </p:nvPr>
        </p:nvSpPr>
        <p:spPr/>
        <p:txBody>
          <a:bodyPr/>
          <a:lstStyle/>
          <a:p>
            <a:r>
              <a:rPr lang="en-US" sz="4000"/>
              <a:t>Implications of Cognitive Load Theory</a:t>
            </a:r>
          </a:p>
        </p:txBody>
      </p:sp>
      <p:sp>
        <p:nvSpPr>
          <p:cNvPr id="143363" name="Rectangle 3"/>
          <p:cNvSpPr>
            <a:spLocks noGrp="1" noChangeArrowheads="1"/>
          </p:cNvSpPr>
          <p:nvPr>
            <p:ph type="body" idx="1"/>
          </p:nvPr>
        </p:nvSpPr>
        <p:spPr/>
        <p:txBody>
          <a:bodyPr>
            <a:normAutofit lnSpcReduction="10000"/>
          </a:bodyPr>
          <a:lstStyle/>
          <a:p>
            <a:pPr>
              <a:lnSpc>
                <a:spcPct val="90000"/>
              </a:lnSpc>
            </a:pPr>
            <a:r>
              <a:rPr lang="en-US" sz="2800" dirty="0"/>
              <a:t>If the cognitive load demanded of students exceeds their available mental effort, then learning will not occur</a:t>
            </a:r>
          </a:p>
          <a:p>
            <a:pPr>
              <a:lnSpc>
                <a:spcPct val="90000"/>
              </a:lnSpc>
            </a:pPr>
            <a:r>
              <a:rPr lang="en-US" sz="2800" dirty="0"/>
              <a:t>If the cognitive load demanded of students takes up most or all of available cognitive effort, then there will not be enough mental effort available for learning or schema </a:t>
            </a:r>
            <a:r>
              <a:rPr lang="en-US" sz="2800" dirty="0" smtClean="0"/>
              <a:t>formation</a:t>
            </a:r>
          </a:p>
          <a:p>
            <a:pPr>
              <a:lnSpc>
                <a:spcPct val="90000"/>
              </a:lnSpc>
            </a:pPr>
            <a:r>
              <a:rPr lang="en-US" sz="2800" dirty="0" smtClean="0"/>
              <a:t>Deeper level of processing causes greater cognitive load</a:t>
            </a:r>
            <a:endParaRPr lang="en-US" sz="2800" dirty="0"/>
          </a:p>
          <a:p>
            <a:pPr>
              <a:lnSpc>
                <a:spcPct val="90000"/>
              </a:lnSpc>
            </a:pPr>
            <a:r>
              <a:rPr lang="en-US" sz="2800" dirty="0"/>
              <a:t>Teachers must monitor, manage and minimize cognitive load to allow schema development as well as design activities to promote schema development</a:t>
            </a:r>
          </a:p>
          <a:p>
            <a:pPr lvl="1">
              <a:lnSpc>
                <a:spcPct val="90000"/>
              </a:lnSpc>
            </a:pPr>
            <a:endParaRPr lang="en-US" sz="2400"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2"/>
          <p:cNvSpPr>
            <a:spLocks noGrp="1" noChangeArrowheads="1"/>
          </p:cNvSpPr>
          <p:nvPr>
            <p:ph type="title"/>
          </p:nvPr>
        </p:nvSpPr>
        <p:spPr>
          <a:xfrm>
            <a:off x="685800" y="533400"/>
            <a:ext cx="7772400" cy="1143000"/>
          </a:xfrm>
        </p:spPr>
        <p:txBody>
          <a:bodyPr/>
          <a:lstStyle/>
          <a:p>
            <a:pPr eaLnBrk="1" hangingPunct="1"/>
            <a:r>
              <a:rPr lang="en-US" sz="4000" smtClean="0"/>
              <a:t>Cognitive Load of </a:t>
            </a:r>
            <a:r>
              <a:rPr lang="en-US" sz="4000" dirty="0" smtClean="0"/>
              <a:t>Various Tasks</a:t>
            </a:r>
            <a:br>
              <a:rPr lang="en-US" sz="4000" dirty="0" smtClean="0"/>
            </a:br>
            <a:r>
              <a:rPr lang="en-US" sz="2400" dirty="0" smtClean="0"/>
              <a:t>(adapted from </a:t>
            </a:r>
            <a:r>
              <a:rPr lang="en-US" sz="2400" dirty="0" err="1" smtClean="0"/>
              <a:t>Piolat</a:t>
            </a:r>
            <a:r>
              <a:rPr lang="en-US" sz="2400" dirty="0" smtClean="0"/>
              <a:t>, Olive &amp; Kellogg, 2004)</a:t>
            </a:r>
          </a:p>
        </p:txBody>
      </p:sp>
      <p:graphicFrame>
        <p:nvGraphicFramePr>
          <p:cNvPr id="3074" name="Object 3"/>
          <p:cNvGraphicFramePr>
            <a:graphicFrameLocks noGrp="1" noChangeAspect="1"/>
          </p:cNvGraphicFramePr>
          <p:nvPr>
            <p:ph idx="1"/>
          </p:nvPr>
        </p:nvGraphicFramePr>
        <p:xfrm>
          <a:off x="1447800" y="1658938"/>
          <a:ext cx="6465888" cy="4818062"/>
        </p:xfrm>
        <a:graphic>
          <a:graphicData uri="http://schemas.openxmlformats.org/presentationml/2006/ole">
            <p:oleObj spid="_x0000_s1030" name="Chart" r:id="rId3" imgW="4972050" imgH="3705225" progId="Excel.Sheet.8">
              <p:embed/>
            </p:oleObj>
          </a:graphicData>
        </a:graphic>
      </p:graphicFrame>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About Engagement, Active Learning, and Struggle </a:t>
            </a:r>
            <a:endParaRPr lang="en-US" dirty="0"/>
          </a:p>
        </p:txBody>
      </p:sp>
      <p:sp>
        <p:nvSpPr>
          <p:cNvPr id="3" name="Content Placeholder 2"/>
          <p:cNvSpPr>
            <a:spLocks noGrp="1"/>
          </p:cNvSpPr>
          <p:nvPr>
            <p:ph idx="1"/>
          </p:nvPr>
        </p:nvSpPr>
        <p:spPr/>
        <p:txBody>
          <a:bodyPr/>
          <a:lstStyle/>
          <a:p>
            <a:r>
              <a:rPr lang="en-US" dirty="0" smtClean="0"/>
              <a:t>Engagement, being “active”, and mental struggle do not always lead to effective learning</a:t>
            </a:r>
          </a:p>
          <a:p>
            <a:r>
              <a:rPr lang="en-US" dirty="0" smtClean="0"/>
              <a:t>Neither does deep processing if cognitive load is too great</a:t>
            </a:r>
          </a:p>
          <a:p>
            <a:r>
              <a:rPr lang="en-US" dirty="0" smtClean="0"/>
              <a:t>Teachers must balance deep processing and cognitive load</a:t>
            </a:r>
          </a:p>
          <a:p>
            <a:r>
              <a:rPr lang="en-US" dirty="0" smtClean="0"/>
              <a:t>Teaching is an interaction of competing forces</a:t>
            </a:r>
            <a:endParaRPr lang="en-US"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457200" y="274638"/>
            <a:ext cx="8229600" cy="1020762"/>
          </a:xfrm>
        </p:spPr>
        <p:txBody>
          <a:bodyPr/>
          <a:lstStyle/>
          <a:p>
            <a:pPr eaLnBrk="1" hangingPunct="1"/>
            <a:r>
              <a:rPr lang="en-US" dirty="0" smtClean="0"/>
              <a:t>The Complexity of Teaching</a:t>
            </a:r>
          </a:p>
        </p:txBody>
      </p:sp>
      <p:sp>
        <p:nvSpPr>
          <p:cNvPr id="11267" name="Rectangle 3"/>
          <p:cNvSpPr>
            <a:spLocks noGrp="1" noChangeArrowheads="1"/>
          </p:cNvSpPr>
          <p:nvPr>
            <p:ph type="body" idx="1"/>
          </p:nvPr>
        </p:nvSpPr>
        <p:spPr>
          <a:xfrm>
            <a:off x="457200" y="1295400"/>
            <a:ext cx="8229600" cy="5105400"/>
          </a:xfrm>
        </p:spPr>
        <p:txBody>
          <a:bodyPr>
            <a:normAutofit fontScale="92500" lnSpcReduction="10000"/>
          </a:bodyPr>
          <a:lstStyle/>
          <a:p>
            <a:pPr>
              <a:lnSpc>
                <a:spcPct val="90000"/>
              </a:lnSpc>
            </a:pPr>
            <a:r>
              <a:rPr lang="en-US" sz="2800" dirty="0" smtClean="0"/>
              <a:t>The number of teaching methods is large and diverse</a:t>
            </a:r>
          </a:p>
          <a:p>
            <a:pPr>
              <a:lnSpc>
                <a:spcPct val="90000"/>
              </a:lnSpc>
            </a:pPr>
            <a:r>
              <a:rPr lang="en-US" sz="2800" dirty="0" smtClean="0"/>
              <a:t>No teaching method is without limitations and pitfalls</a:t>
            </a:r>
          </a:p>
          <a:p>
            <a:pPr>
              <a:lnSpc>
                <a:spcPct val="90000"/>
              </a:lnSpc>
            </a:pPr>
            <a:r>
              <a:rPr lang="en-US" sz="2800" dirty="0" smtClean="0"/>
              <a:t>Teaching is contextual; teaching effectiveness involves the dynamic interaction of multiple factors</a:t>
            </a:r>
          </a:p>
          <a:p>
            <a:pPr eaLnBrk="1" hangingPunct="1">
              <a:lnSpc>
                <a:spcPct val="80000"/>
              </a:lnSpc>
            </a:pPr>
            <a:r>
              <a:rPr lang="en-US" sz="2800" dirty="0" smtClean="0"/>
              <a:t>Teaching is a </a:t>
            </a:r>
            <a:r>
              <a:rPr lang="en-US" sz="2800" b="1" i="1" dirty="0" smtClean="0"/>
              <a:t>contextual interaction</a:t>
            </a:r>
            <a:r>
              <a:rPr lang="en-US" sz="2800" dirty="0" smtClean="0"/>
              <a:t>. The best method for any situation depends on: </a:t>
            </a:r>
          </a:p>
          <a:p>
            <a:pPr lvl="1" eaLnBrk="1" hangingPunct="1">
              <a:lnSpc>
                <a:spcPct val="80000"/>
              </a:lnSpc>
              <a:buFontTx/>
              <a:buChar char="•"/>
            </a:pPr>
            <a:r>
              <a:rPr lang="en-US" sz="2400" dirty="0" smtClean="0"/>
              <a:t>the outcomes that are desired </a:t>
            </a:r>
            <a:r>
              <a:rPr lang="en-US" sz="2400" b="1" i="1" dirty="0" smtClean="0"/>
              <a:t>by</a:t>
            </a:r>
          </a:p>
          <a:p>
            <a:pPr lvl="1" eaLnBrk="1" hangingPunct="1">
              <a:lnSpc>
                <a:spcPct val="80000"/>
              </a:lnSpc>
              <a:buFontTx/>
              <a:buChar char="•"/>
            </a:pPr>
            <a:r>
              <a:rPr lang="en-US" sz="2400" dirty="0" smtClean="0"/>
              <a:t>the characteristics of the students </a:t>
            </a:r>
            <a:r>
              <a:rPr lang="en-US" sz="2400" b="1" i="1" dirty="0" smtClean="0"/>
              <a:t>by</a:t>
            </a:r>
          </a:p>
          <a:p>
            <a:pPr lvl="1" eaLnBrk="1" hangingPunct="1">
              <a:lnSpc>
                <a:spcPct val="80000"/>
              </a:lnSpc>
              <a:buFontTx/>
              <a:buChar char="•"/>
            </a:pPr>
            <a:r>
              <a:rPr lang="en-US" sz="2400" dirty="0" smtClean="0"/>
              <a:t>the characteristics of the instructor </a:t>
            </a:r>
            <a:r>
              <a:rPr lang="en-US" sz="2400" b="1" i="1" dirty="0" smtClean="0"/>
              <a:t>by</a:t>
            </a:r>
          </a:p>
          <a:p>
            <a:pPr lvl="1" eaLnBrk="1" hangingPunct="1">
              <a:lnSpc>
                <a:spcPct val="80000"/>
              </a:lnSpc>
              <a:buFontTx/>
              <a:buChar char="•"/>
            </a:pPr>
            <a:r>
              <a:rPr lang="en-US" sz="2400" dirty="0" smtClean="0"/>
              <a:t>the curriculum and content</a:t>
            </a:r>
          </a:p>
          <a:p>
            <a:pPr eaLnBrk="1" hangingPunct="1">
              <a:lnSpc>
                <a:spcPct val="80000"/>
              </a:lnSpc>
            </a:pPr>
            <a:r>
              <a:rPr lang="en-US" sz="2800" dirty="0" smtClean="0"/>
              <a:t>No single best way to teach</a:t>
            </a:r>
          </a:p>
          <a:p>
            <a:pPr eaLnBrk="1" hangingPunct="1">
              <a:lnSpc>
                <a:spcPct val="80000"/>
              </a:lnSpc>
            </a:pPr>
            <a:r>
              <a:rPr lang="en-US" sz="2800" dirty="0" smtClean="0"/>
              <a:t>An effective teacher must be knowledgeable about multiple teaching methods, select appropriately among them to achieve desired goals, and make adjustments during teaching. </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AutoShape 51"/>
          <p:cNvSpPr>
            <a:spLocks noChangeArrowheads="1"/>
          </p:cNvSpPr>
          <p:nvPr/>
        </p:nvSpPr>
        <p:spPr bwMode="auto">
          <a:xfrm>
            <a:off x="533400" y="1447800"/>
            <a:ext cx="8229600" cy="4876800"/>
          </a:xfrm>
          <a:prstGeom prst="roundRect">
            <a:avLst>
              <a:gd name="adj" fmla="val 16667"/>
            </a:avLst>
          </a:prstGeom>
          <a:noFill/>
          <a:ln w="12700">
            <a:solidFill>
              <a:schemeClr val="tx1"/>
            </a:solidFill>
            <a:prstDash val="dash"/>
            <a:round/>
            <a:headEnd/>
            <a:tailEnd/>
          </a:ln>
        </p:spPr>
        <p:txBody>
          <a:bodyPr wrap="none" anchor="ctr"/>
          <a:lstStyle/>
          <a:p>
            <a:endParaRPr lang="en-US"/>
          </a:p>
        </p:txBody>
      </p:sp>
      <p:sp>
        <p:nvSpPr>
          <p:cNvPr id="10243" name="Rectangle 2"/>
          <p:cNvSpPr>
            <a:spLocks noGrp="1" noChangeArrowheads="1"/>
          </p:cNvSpPr>
          <p:nvPr>
            <p:ph type="title"/>
          </p:nvPr>
        </p:nvSpPr>
        <p:spPr>
          <a:xfrm>
            <a:off x="685800" y="457200"/>
            <a:ext cx="7772400" cy="762000"/>
          </a:xfrm>
        </p:spPr>
        <p:txBody>
          <a:bodyPr>
            <a:normAutofit fontScale="90000"/>
          </a:bodyPr>
          <a:lstStyle/>
          <a:p>
            <a:pPr eaLnBrk="1" hangingPunct="1"/>
            <a:r>
              <a:rPr lang="en-US" sz="4000" dirty="0" smtClean="0"/>
              <a:t>Teaching As a Contextual Outcome of Multiple Agents (TACOMA) Model</a:t>
            </a:r>
          </a:p>
        </p:txBody>
      </p:sp>
      <p:sp>
        <p:nvSpPr>
          <p:cNvPr id="10244" name="Text Box 4"/>
          <p:cNvSpPr txBox="1">
            <a:spLocks noChangeArrowheads="1"/>
          </p:cNvSpPr>
          <p:nvPr/>
        </p:nvSpPr>
        <p:spPr bwMode="auto">
          <a:xfrm>
            <a:off x="3581400" y="2593975"/>
            <a:ext cx="1609725" cy="530225"/>
          </a:xfrm>
          <a:prstGeom prst="rect">
            <a:avLst/>
          </a:prstGeom>
          <a:noFill/>
          <a:ln w="12700">
            <a:solidFill>
              <a:schemeClr val="tx1"/>
            </a:solidFill>
            <a:miter lim="800000"/>
            <a:headEnd/>
            <a:tailEnd/>
          </a:ln>
        </p:spPr>
        <p:txBody>
          <a:bodyPr wrap="none">
            <a:spAutoFit/>
          </a:bodyPr>
          <a:lstStyle/>
          <a:p>
            <a:r>
              <a:rPr lang="en-US" sz="1400">
                <a:latin typeface="Times New Roman" pitchFamily="18" charset="0"/>
              </a:rPr>
              <a:t>Topic, Content, and</a:t>
            </a:r>
          </a:p>
          <a:p>
            <a:r>
              <a:rPr lang="en-US" sz="1400">
                <a:latin typeface="Times New Roman" pitchFamily="18" charset="0"/>
              </a:rPr>
              <a:t>Learning Goals</a:t>
            </a:r>
          </a:p>
        </p:txBody>
      </p:sp>
      <p:sp>
        <p:nvSpPr>
          <p:cNvPr id="10245" name="Text Box 6"/>
          <p:cNvSpPr txBox="1">
            <a:spLocks noChangeArrowheads="1"/>
          </p:cNvSpPr>
          <p:nvPr/>
        </p:nvSpPr>
        <p:spPr bwMode="auto">
          <a:xfrm>
            <a:off x="3581400" y="5105400"/>
            <a:ext cx="1778000" cy="654050"/>
          </a:xfrm>
          <a:prstGeom prst="rect">
            <a:avLst/>
          </a:prstGeom>
          <a:noFill/>
          <a:ln w="12700">
            <a:solidFill>
              <a:schemeClr val="tx1"/>
            </a:solidFill>
            <a:miter lim="800000"/>
            <a:headEnd/>
            <a:tailEnd/>
          </a:ln>
        </p:spPr>
        <p:txBody>
          <a:bodyPr wrap="none">
            <a:spAutoFit/>
          </a:bodyPr>
          <a:lstStyle/>
          <a:p>
            <a:pPr algn="ctr"/>
            <a:r>
              <a:rPr lang="en-US">
                <a:latin typeface="Times New Roman" pitchFamily="18" charset="0"/>
              </a:rPr>
              <a:t>Level of Student </a:t>
            </a:r>
          </a:p>
          <a:p>
            <a:pPr algn="ctr"/>
            <a:r>
              <a:rPr lang="en-US">
                <a:latin typeface="Times New Roman" pitchFamily="18" charset="0"/>
              </a:rPr>
              <a:t>Understanding</a:t>
            </a:r>
          </a:p>
        </p:txBody>
      </p:sp>
      <p:sp>
        <p:nvSpPr>
          <p:cNvPr id="10246" name="Text Box 23"/>
          <p:cNvSpPr txBox="1">
            <a:spLocks noChangeArrowheads="1"/>
          </p:cNvSpPr>
          <p:nvPr/>
        </p:nvSpPr>
        <p:spPr bwMode="auto">
          <a:xfrm>
            <a:off x="2936875" y="1676400"/>
            <a:ext cx="2930525" cy="376238"/>
          </a:xfrm>
          <a:prstGeom prst="rect">
            <a:avLst/>
          </a:prstGeom>
          <a:noFill/>
          <a:ln w="9525">
            <a:solidFill>
              <a:schemeClr val="tx1"/>
            </a:solidFill>
            <a:miter lim="800000"/>
            <a:headEnd/>
            <a:tailEnd/>
          </a:ln>
        </p:spPr>
        <p:txBody>
          <a:bodyPr wrap="none">
            <a:spAutoFit/>
          </a:bodyPr>
          <a:lstStyle/>
          <a:p>
            <a:r>
              <a:rPr lang="en-US">
                <a:latin typeface="Times New Roman" pitchFamily="18" charset="0"/>
              </a:rPr>
              <a:t>Characteristics of the Teacher</a:t>
            </a:r>
          </a:p>
        </p:txBody>
      </p:sp>
      <p:cxnSp>
        <p:nvCxnSpPr>
          <p:cNvPr id="10247" name="AutoShape 53"/>
          <p:cNvCxnSpPr>
            <a:cxnSpLocks noChangeShapeType="1"/>
            <a:stCxn id="10242" idx="0"/>
            <a:endCxn id="10242" idx="0"/>
          </p:cNvCxnSpPr>
          <p:nvPr/>
        </p:nvCxnSpPr>
        <p:spPr bwMode="auto">
          <a:xfrm>
            <a:off x="4648200" y="1447800"/>
            <a:ext cx="0" cy="0"/>
          </a:xfrm>
          <a:prstGeom prst="straightConnector1">
            <a:avLst/>
          </a:prstGeom>
          <a:noFill/>
          <a:ln w="9525">
            <a:solidFill>
              <a:schemeClr val="tx1"/>
            </a:solidFill>
            <a:round/>
            <a:headEnd/>
            <a:tailEnd type="triangle" w="med" len="med"/>
          </a:ln>
        </p:spPr>
      </p:cxnSp>
      <p:cxnSp>
        <p:nvCxnSpPr>
          <p:cNvPr id="10248" name="AutoShape 55"/>
          <p:cNvCxnSpPr>
            <a:cxnSpLocks noChangeShapeType="1"/>
            <a:stCxn id="10242" idx="0"/>
            <a:endCxn id="10242" idx="0"/>
          </p:cNvCxnSpPr>
          <p:nvPr/>
        </p:nvCxnSpPr>
        <p:spPr bwMode="auto">
          <a:xfrm>
            <a:off x="4648200" y="1447800"/>
            <a:ext cx="0" cy="0"/>
          </a:xfrm>
          <a:prstGeom prst="straightConnector1">
            <a:avLst/>
          </a:prstGeom>
          <a:noFill/>
          <a:ln w="9525">
            <a:solidFill>
              <a:schemeClr val="tx1"/>
            </a:solidFill>
            <a:round/>
            <a:headEnd/>
            <a:tailEnd type="triangle" w="med" len="med"/>
          </a:ln>
        </p:spPr>
      </p:cxnSp>
      <p:cxnSp>
        <p:nvCxnSpPr>
          <p:cNvPr id="10249" name="AutoShape 56"/>
          <p:cNvCxnSpPr>
            <a:cxnSpLocks noChangeShapeType="1"/>
            <a:stCxn id="10242" idx="0"/>
            <a:endCxn id="10242" idx="0"/>
          </p:cNvCxnSpPr>
          <p:nvPr/>
        </p:nvCxnSpPr>
        <p:spPr bwMode="auto">
          <a:xfrm>
            <a:off x="4648200" y="1447800"/>
            <a:ext cx="0" cy="0"/>
          </a:xfrm>
          <a:prstGeom prst="straightConnector1">
            <a:avLst/>
          </a:prstGeom>
          <a:noFill/>
          <a:ln w="9525">
            <a:solidFill>
              <a:schemeClr val="tx1"/>
            </a:solidFill>
            <a:round/>
            <a:headEnd/>
            <a:tailEnd type="triangle" w="med" len="med"/>
          </a:ln>
        </p:spPr>
      </p:cxnSp>
      <p:cxnSp>
        <p:nvCxnSpPr>
          <p:cNvPr id="10250" name="AutoShape 57"/>
          <p:cNvCxnSpPr>
            <a:cxnSpLocks noChangeShapeType="1"/>
            <a:stCxn id="10242" idx="0"/>
            <a:endCxn id="10242" idx="0"/>
          </p:cNvCxnSpPr>
          <p:nvPr/>
        </p:nvCxnSpPr>
        <p:spPr bwMode="auto">
          <a:xfrm>
            <a:off x="4648200" y="1447800"/>
            <a:ext cx="0" cy="0"/>
          </a:xfrm>
          <a:prstGeom prst="straightConnector1">
            <a:avLst/>
          </a:prstGeom>
          <a:noFill/>
          <a:ln w="9525">
            <a:solidFill>
              <a:schemeClr val="tx1"/>
            </a:solidFill>
            <a:round/>
            <a:headEnd/>
            <a:tailEnd type="triangle" w="med" len="med"/>
          </a:ln>
        </p:spPr>
      </p:cxnSp>
      <p:cxnSp>
        <p:nvCxnSpPr>
          <p:cNvPr id="10251" name="AutoShape 58"/>
          <p:cNvCxnSpPr>
            <a:cxnSpLocks noChangeShapeType="1"/>
            <a:stCxn id="10242" idx="0"/>
            <a:endCxn id="10242" idx="0"/>
          </p:cNvCxnSpPr>
          <p:nvPr/>
        </p:nvCxnSpPr>
        <p:spPr bwMode="auto">
          <a:xfrm>
            <a:off x="4648200" y="1447800"/>
            <a:ext cx="0" cy="0"/>
          </a:xfrm>
          <a:prstGeom prst="straightConnector1">
            <a:avLst/>
          </a:prstGeom>
          <a:noFill/>
          <a:ln w="9525">
            <a:solidFill>
              <a:schemeClr val="tx1"/>
            </a:solidFill>
            <a:round/>
            <a:headEnd/>
            <a:tailEnd type="triangle" w="med" len="med"/>
          </a:ln>
        </p:spPr>
      </p:cxnSp>
      <p:cxnSp>
        <p:nvCxnSpPr>
          <p:cNvPr id="10252" name="AutoShape 61"/>
          <p:cNvCxnSpPr>
            <a:cxnSpLocks noChangeShapeType="1"/>
          </p:cNvCxnSpPr>
          <p:nvPr/>
        </p:nvCxnSpPr>
        <p:spPr bwMode="auto">
          <a:xfrm rot="5400000" flipV="1">
            <a:off x="2542381" y="3088482"/>
            <a:ext cx="3175" cy="1446212"/>
          </a:xfrm>
          <a:prstGeom prst="bentConnector3">
            <a:avLst>
              <a:gd name="adj1" fmla="val -12400005"/>
            </a:avLst>
          </a:prstGeom>
          <a:noFill/>
          <a:ln w="9525">
            <a:solidFill>
              <a:schemeClr val="tx1"/>
            </a:solidFill>
            <a:miter lim="800000"/>
            <a:headEnd type="triangle" w="lg" len="lg"/>
            <a:tailEnd type="triangle" w="lg" len="lg"/>
          </a:ln>
        </p:spPr>
      </p:cxnSp>
      <p:cxnSp>
        <p:nvCxnSpPr>
          <p:cNvPr id="10253" name="AutoShape 62"/>
          <p:cNvCxnSpPr>
            <a:cxnSpLocks noChangeShapeType="1"/>
          </p:cNvCxnSpPr>
          <p:nvPr/>
        </p:nvCxnSpPr>
        <p:spPr bwMode="auto">
          <a:xfrm rot="-5400000">
            <a:off x="4500562" y="2576513"/>
            <a:ext cx="3175" cy="2470150"/>
          </a:xfrm>
          <a:prstGeom prst="bentConnector3">
            <a:avLst>
              <a:gd name="adj1" fmla="val 12700005"/>
            </a:avLst>
          </a:prstGeom>
          <a:noFill/>
          <a:ln w="9525">
            <a:solidFill>
              <a:schemeClr val="tx1"/>
            </a:solidFill>
            <a:miter lim="800000"/>
            <a:headEnd type="triangle" w="med" len="med"/>
            <a:tailEnd type="triangle" w="lg" len="lg"/>
          </a:ln>
        </p:spPr>
      </p:cxnSp>
      <p:cxnSp>
        <p:nvCxnSpPr>
          <p:cNvPr id="10254" name="AutoShape 63"/>
          <p:cNvCxnSpPr>
            <a:cxnSpLocks noChangeShapeType="1"/>
          </p:cNvCxnSpPr>
          <p:nvPr/>
        </p:nvCxnSpPr>
        <p:spPr bwMode="auto">
          <a:xfrm rot="5400000" flipV="1">
            <a:off x="6585744" y="2961481"/>
            <a:ext cx="1588" cy="1698625"/>
          </a:xfrm>
          <a:prstGeom prst="bentConnector3">
            <a:avLst>
              <a:gd name="adj1" fmla="val -25000009"/>
            </a:avLst>
          </a:prstGeom>
          <a:noFill/>
          <a:ln w="9525">
            <a:solidFill>
              <a:schemeClr val="tx1"/>
            </a:solidFill>
            <a:miter lim="800000"/>
            <a:headEnd type="triangle" w="med" len="med"/>
            <a:tailEnd type="triangle" w="lg" len="lg"/>
          </a:ln>
        </p:spPr>
      </p:cxnSp>
      <p:sp>
        <p:nvSpPr>
          <p:cNvPr id="10255" name="Line 67"/>
          <p:cNvSpPr>
            <a:spLocks noChangeShapeType="1"/>
          </p:cNvSpPr>
          <p:nvPr/>
        </p:nvSpPr>
        <p:spPr bwMode="auto">
          <a:xfrm>
            <a:off x="4419600" y="3124200"/>
            <a:ext cx="0" cy="304800"/>
          </a:xfrm>
          <a:prstGeom prst="line">
            <a:avLst/>
          </a:prstGeom>
          <a:noFill/>
          <a:ln w="9525">
            <a:solidFill>
              <a:schemeClr val="tx1"/>
            </a:solidFill>
            <a:round/>
            <a:headEnd/>
            <a:tailEnd type="triangle" w="lg" len="lg"/>
          </a:ln>
        </p:spPr>
        <p:txBody>
          <a:bodyPr/>
          <a:lstStyle/>
          <a:p>
            <a:endParaRPr lang="en-US"/>
          </a:p>
        </p:txBody>
      </p:sp>
      <p:cxnSp>
        <p:nvCxnSpPr>
          <p:cNvPr id="10256" name="AutoShape 68"/>
          <p:cNvCxnSpPr>
            <a:cxnSpLocks noChangeShapeType="1"/>
            <a:stCxn id="10272" idx="2"/>
            <a:endCxn id="10274" idx="2"/>
          </p:cNvCxnSpPr>
          <p:nvPr/>
        </p:nvCxnSpPr>
        <p:spPr bwMode="auto">
          <a:xfrm rot="16200000" flipH="1">
            <a:off x="2543175" y="3621088"/>
            <a:ext cx="1588" cy="1446212"/>
          </a:xfrm>
          <a:prstGeom prst="bentConnector3">
            <a:avLst>
              <a:gd name="adj1" fmla="val 24500009"/>
            </a:avLst>
          </a:prstGeom>
          <a:noFill/>
          <a:ln w="9525">
            <a:solidFill>
              <a:schemeClr val="tx1"/>
            </a:solidFill>
            <a:miter lim="800000"/>
            <a:headEnd/>
            <a:tailEnd/>
          </a:ln>
        </p:spPr>
      </p:cxnSp>
      <p:cxnSp>
        <p:nvCxnSpPr>
          <p:cNvPr id="10257" name="AutoShape 69"/>
          <p:cNvCxnSpPr>
            <a:cxnSpLocks noChangeShapeType="1"/>
          </p:cNvCxnSpPr>
          <p:nvPr/>
        </p:nvCxnSpPr>
        <p:spPr bwMode="auto">
          <a:xfrm rot="16200000" flipH="1">
            <a:off x="4501356" y="3259932"/>
            <a:ext cx="1587" cy="2470150"/>
          </a:xfrm>
          <a:prstGeom prst="bentConnector3">
            <a:avLst>
              <a:gd name="adj1" fmla="val 14400005"/>
            </a:avLst>
          </a:prstGeom>
          <a:noFill/>
          <a:ln w="9525">
            <a:solidFill>
              <a:schemeClr val="tx1"/>
            </a:solidFill>
            <a:miter lim="800000"/>
            <a:headEnd/>
            <a:tailEnd/>
          </a:ln>
        </p:spPr>
      </p:cxnSp>
      <p:cxnSp>
        <p:nvCxnSpPr>
          <p:cNvPr id="10258" name="AutoShape 70"/>
          <p:cNvCxnSpPr>
            <a:cxnSpLocks noChangeShapeType="1"/>
            <a:stCxn id="10273" idx="2"/>
            <a:endCxn id="10271" idx="2"/>
          </p:cNvCxnSpPr>
          <p:nvPr/>
        </p:nvCxnSpPr>
        <p:spPr bwMode="auto">
          <a:xfrm rot="16200000" flipH="1">
            <a:off x="6585744" y="3494881"/>
            <a:ext cx="1588" cy="1698625"/>
          </a:xfrm>
          <a:prstGeom prst="bentConnector3">
            <a:avLst>
              <a:gd name="adj1" fmla="val 24300009"/>
            </a:avLst>
          </a:prstGeom>
          <a:noFill/>
          <a:ln w="9525">
            <a:solidFill>
              <a:schemeClr val="tx1"/>
            </a:solidFill>
            <a:miter lim="800000"/>
            <a:headEnd/>
            <a:tailEnd/>
          </a:ln>
        </p:spPr>
      </p:cxnSp>
      <p:sp>
        <p:nvSpPr>
          <p:cNvPr id="10259" name="Line 72"/>
          <p:cNvSpPr>
            <a:spLocks noChangeShapeType="1"/>
          </p:cNvSpPr>
          <p:nvPr/>
        </p:nvSpPr>
        <p:spPr bwMode="auto">
          <a:xfrm>
            <a:off x="4419600" y="4724400"/>
            <a:ext cx="0" cy="381000"/>
          </a:xfrm>
          <a:prstGeom prst="line">
            <a:avLst/>
          </a:prstGeom>
          <a:noFill/>
          <a:ln w="9525">
            <a:solidFill>
              <a:schemeClr val="tx1"/>
            </a:solidFill>
            <a:round/>
            <a:headEnd/>
            <a:tailEnd type="triangle" w="lg" len="lg"/>
          </a:ln>
        </p:spPr>
        <p:txBody>
          <a:bodyPr/>
          <a:lstStyle/>
          <a:p>
            <a:endParaRPr lang="en-US"/>
          </a:p>
        </p:txBody>
      </p:sp>
      <p:cxnSp>
        <p:nvCxnSpPr>
          <p:cNvPr id="10260" name="AutoShape 73"/>
          <p:cNvCxnSpPr>
            <a:cxnSpLocks noChangeShapeType="1"/>
            <a:stCxn id="10245" idx="3"/>
            <a:endCxn id="10246" idx="3"/>
          </p:cNvCxnSpPr>
          <p:nvPr/>
        </p:nvCxnSpPr>
        <p:spPr bwMode="auto">
          <a:xfrm flipV="1">
            <a:off x="5359400" y="1865313"/>
            <a:ext cx="508000" cy="3567112"/>
          </a:xfrm>
          <a:prstGeom prst="bentConnector3">
            <a:avLst>
              <a:gd name="adj1" fmla="val 606560"/>
            </a:avLst>
          </a:prstGeom>
          <a:noFill/>
          <a:ln w="9525">
            <a:solidFill>
              <a:schemeClr val="tx1"/>
            </a:solidFill>
            <a:miter lim="800000"/>
            <a:headEnd/>
            <a:tailEnd type="triangle" w="lg" len="lg"/>
          </a:ln>
        </p:spPr>
      </p:cxnSp>
      <p:sp>
        <p:nvSpPr>
          <p:cNvPr id="10261" name="Text Box 74"/>
          <p:cNvSpPr txBox="1">
            <a:spLocks noChangeArrowheads="1"/>
          </p:cNvSpPr>
          <p:nvPr/>
        </p:nvSpPr>
        <p:spPr bwMode="auto">
          <a:xfrm>
            <a:off x="6237288" y="5105400"/>
            <a:ext cx="1720850" cy="304800"/>
          </a:xfrm>
          <a:prstGeom prst="rect">
            <a:avLst/>
          </a:prstGeom>
          <a:noFill/>
          <a:ln w="9525">
            <a:noFill/>
            <a:miter lim="800000"/>
            <a:headEnd/>
            <a:tailEnd/>
          </a:ln>
        </p:spPr>
        <p:txBody>
          <a:bodyPr wrap="none">
            <a:spAutoFit/>
          </a:bodyPr>
          <a:lstStyle/>
          <a:p>
            <a:r>
              <a:rPr lang="en-US" sz="1400">
                <a:latin typeface="Times New Roman" pitchFamily="18" charset="0"/>
              </a:rPr>
              <a:t>Post-event Reflection</a:t>
            </a:r>
          </a:p>
        </p:txBody>
      </p:sp>
      <p:sp>
        <p:nvSpPr>
          <p:cNvPr id="10262" name="Text Box 75"/>
          <p:cNvSpPr txBox="1">
            <a:spLocks noChangeArrowheads="1"/>
          </p:cNvSpPr>
          <p:nvPr/>
        </p:nvSpPr>
        <p:spPr bwMode="auto">
          <a:xfrm>
            <a:off x="1508125" y="3078163"/>
            <a:ext cx="881063" cy="274637"/>
          </a:xfrm>
          <a:prstGeom prst="rect">
            <a:avLst/>
          </a:prstGeom>
          <a:noFill/>
          <a:ln w="9525">
            <a:noFill/>
            <a:miter lim="800000"/>
            <a:headEnd/>
            <a:tailEnd/>
          </a:ln>
        </p:spPr>
        <p:txBody>
          <a:bodyPr wrap="none">
            <a:spAutoFit/>
          </a:bodyPr>
          <a:lstStyle/>
          <a:p>
            <a:r>
              <a:rPr lang="en-US" sz="1200">
                <a:latin typeface="Times New Roman" pitchFamily="18" charset="0"/>
              </a:rPr>
              <a:t>Manipulate</a:t>
            </a:r>
          </a:p>
        </p:txBody>
      </p:sp>
      <p:sp>
        <p:nvSpPr>
          <p:cNvPr id="10263" name="Text Box 76"/>
          <p:cNvSpPr txBox="1">
            <a:spLocks noChangeArrowheads="1"/>
          </p:cNvSpPr>
          <p:nvPr/>
        </p:nvSpPr>
        <p:spPr bwMode="auto">
          <a:xfrm>
            <a:off x="2819400" y="2789238"/>
            <a:ext cx="881063" cy="639762"/>
          </a:xfrm>
          <a:prstGeom prst="rect">
            <a:avLst/>
          </a:prstGeom>
          <a:noFill/>
          <a:ln w="9525">
            <a:noFill/>
            <a:miter lim="800000"/>
            <a:headEnd/>
            <a:tailEnd/>
          </a:ln>
        </p:spPr>
        <p:txBody>
          <a:bodyPr wrap="none">
            <a:spAutoFit/>
          </a:bodyPr>
          <a:lstStyle/>
          <a:p>
            <a:r>
              <a:rPr lang="en-US" sz="1200">
                <a:latin typeface="Times New Roman" pitchFamily="18" charset="0"/>
              </a:rPr>
              <a:t>Monitor,</a:t>
            </a:r>
          </a:p>
          <a:p>
            <a:r>
              <a:rPr lang="en-US" sz="1200">
                <a:latin typeface="Times New Roman" pitchFamily="18" charset="0"/>
              </a:rPr>
              <a:t>Manage,</a:t>
            </a:r>
          </a:p>
          <a:p>
            <a:r>
              <a:rPr lang="en-US" sz="1200">
                <a:latin typeface="Times New Roman" pitchFamily="18" charset="0"/>
              </a:rPr>
              <a:t>Manipulate</a:t>
            </a:r>
          </a:p>
        </p:txBody>
      </p:sp>
      <p:sp>
        <p:nvSpPr>
          <p:cNvPr id="10264" name="Text Box 77"/>
          <p:cNvSpPr txBox="1">
            <a:spLocks noChangeArrowheads="1"/>
          </p:cNvSpPr>
          <p:nvPr/>
        </p:nvSpPr>
        <p:spPr bwMode="auto">
          <a:xfrm>
            <a:off x="5411788" y="3154363"/>
            <a:ext cx="684212" cy="274637"/>
          </a:xfrm>
          <a:prstGeom prst="rect">
            <a:avLst/>
          </a:prstGeom>
          <a:noFill/>
          <a:ln w="9525">
            <a:noFill/>
            <a:miter lim="800000"/>
            <a:headEnd/>
            <a:tailEnd/>
          </a:ln>
        </p:spPr>
        <p:txBody>
          <a:bodyPr wrap="none">
            <a:spAutoFit/>
          </a:bodyPr>
          <a:lstStyle/>
          <a:p>
            <a:r>
              <a:rPr lang="en-US" sz="1200">
                <a:latin typeface="Times New Roman" pitchFamily="18" charset="0"/>
              </a:rPr>
              <a:t>Monitor</a:t>
            </a:r>
          </a:p>
        </p:txBody>
      </p:sp>
      <p:sp>
        <p:nvSpPr>
          <p:cNvPr id="10265" name="AutoShape 82"/>
          <p:cNvSpPr>
            <a:spLocks noChangeArrowheads="1"/>
          </p:cNvSpPr>
          <p:nvPr/>
        </p:nvSpPr>
        <p:spPr bwMode="auto">
          <a:xfrm>
            <a:off x="1143000" y="3505200"/>
            <a:ext cx="7086600" cy="1066800"/>
          </a:xfrm>
          <a:prstGeom prst="flowChartAlternateProcess">
            <a:avLst/>
          </a:prstGeom>
          <a:noFill/>
          <a:ln w="12700">
            <a:solidFill>
              <a:schemeClr val="tx1"/>
            </a:solidFill>
            <a:prstDash val="dash"/>
            <a:miter lim="800000"/>
            <a:headEnd/>
            <a:tailEnd/>
          </a:ln>
        </p:spPr>
        <p:txBody>
          <a:bodyPr wrap="none" anchor="ctr"/>
          <a:lstStyle/>
          <a:p>
            <a:endParaRPr lang="en-US"/>
          </a:p>
        </p:txBody>
      </p:sp>
      <p:sp>
        <p:nvSpPr>
          <p:cNvPr id="10266" name="Text Box 78"/>
          <p:cNvSpPr txBox="1">
            <a:spLocks noChangeArrowheads="1"/>
          </p:cNvSpPr>
          <p:nvPr/>
        </p:nvSpPr>
        <p:spPr bwMode="auto">
          <a:xfrm>
            <a:off x="6934200" y="3154363"/>
            <a:ext cx="881063" cy="274637"/>
          </a:xfrm>
          <a:prstGeom prst="rect">
            <a:avLst/>
          </a:prstGeom>
          <a:noFill/>
          <a:ln w="9525">
            <a:noFill/>
            <a:miter lim="800000"/>
            <a:headEnd/>
            <a:tailEnd/>
          </a:ln>
        </p:spPr>
        <p:txBody>
          <a:bodyPr wrap="none">
            <a:spAutoFit/>
          </a:bodyPr>
          <a:lstStyle/>
          <a:p>
            <a:r>
              <a:rPr lang="en-US" sz="1200">
                <a:latin typeface="Times New Roman" pitchFamily="18" charset="0"/>
              </a:rPr>
              <a:t>Manipulate</a:t>
            </a:r>
          </a:p>
        </p:txBody>
      </p:sp>
      <p:sp>
        <p:nvSpPr>
          <p:cNvPr id="10267" name="Text Box 81"/>
          <p:cNvSpPr txBox="1">
            <a:spLocks noChangeArrowheads="1"/>
          </p:cNvSpPr>
          <p:nvPr/>
        </p:nvSpPr>
        <p:spPr bwMode="auto">
          <a:xfrm>
            <a:off x="762000" y="5486400"/>
            <a:ext cx="1981200" cy="457200"/>
          </a:xfrm>
          <a:prstGeom prst="rect">
            <a:avLst/>
          </a:prstGeom>
          <a:noFill/>
          <a:ln w="9525">
            <a:noFill/>
            <a:miter lim="800000"/>
            <a:headEnd/>
            <a:tailEnd/>
          </a:ln>
        </p:spPr>
        <p:txBody>
          <a:bodyPr>
            <a:spAutoFit/>
          </a:bodyPr>
          <a:lstStyle/>
          <a:p>
            <a:pPr algn="ctr"/>
            <a:r>
              <a:rPr lang="en-US" sz="1200">
                <a:latin typeface="Times New Roman" pitchFamily="18" charset="0"/>
              </a:rPr>
              <a:t>Student-Teacher Rapport</a:t>
            </a:r>
          </a:p>
          <a:p>
            <a:pPr algn="ctr"/>
            <a:r>
              <a:rPr lang="en-US" sz="1200">
                <a:latin typeface="Times New Roman" pitchFamily="18" charset="0"/>
              </a:rPr>
              <a:t>and Classroom Atmosphere</a:t>
            </a:r>
          </a:p>
        </p:txBody>
      </p:sp>
      <p:cxnSp>
        <p:nvCxnSpPr>
          <p:cNvPr id="10268" name="AutoShape 84"/>
          <p:cNvCxnSpPr>
            <a:cxnSpLocks noChangeShapeType="1"/>
            <a:stCxn id="10265" idx="1"/>
            <a:endCxn id="10246" idx="1"/>
          </p:cNvCxnSpPr>
          <p:nvPr/>
        </p:nvCxnSpPr>
        <p:spPr bwMode="auto">
          <a:xfrm rot="10800000" flipH="1">
            <a:off x="1143000" y="1865313"/>
            <a:ext cx="1793875" cy="2173287"/>
          </a:xfrm>
          <a:prstGeom prst="bentConnector3">
            <a:avLst>
              <a:gd name="adj1" fmla="val -12745"/>
            </a:avLst>
          </a:prstGeom>
          <a:noFill/>
          <a:ln w="9525">
            <a:solidFill>
              <a:schemeClr val="tx1"/>
            </a:solidFill>
            <a:miter lim="800000"/>
            <a:headEnd/>
            <a:tailEnd type="triangle" w="lg" len="lg"/>
          </a:ln>
        </p:spPr>
      </p:cxnSp>
      <p:sp>
        <p:nvSpPr>
          <p:cNvPr id="10269" name="Text Box 85"/>
          <p:cNvSpPr txBox="1">
            <a:spLocks noChangeArrowheads="1"/>
          </p:cNvSpPr>
          <p:nvPr/>
        </p:nvSpPr>
        <p:spPr bwMode="auto">
          <a:xfrm>
            <a:off x="915988" y="1920875"/>
            <a:ext cx="1314450" cy="517525"/>
          </a:xfrm>
          <a:prstGeom prst="rect">
            <a:avLst/>
          </a:prstGeom>
          <a:noFill/>
          <a:ln w="9525">
            <a:noFill/>
            <a:miter lim="800000"/>
            <a:headEnd/>
            <a:tailEnd/>
          </a:ln>
        </p:spPr>
        <p:txBody>
          <a:bodyPr wrap="none">
            <a:spAutoFit/>
          </a:bodyPr>
          <a:lstStyle/>
          <a:p>
            <a:r>
              <a:rPr lang="en-US" sz="1400">
                <a:latin typeface="Times New Roman" pitchFamily="18" charset="0"/>
              </a:rPr>
              <a:t>In-the-Moment </a:t>
            </a:r>
          </a:p>
          <a:p>
            <a:r>
              <a:rPr lang="en-US" sz="1400">
                <a:latin typeface="Times New Roman" pitchFamily="18" charset="0"/>
              </a:rPr>
              <a:t>Reflection</a:t>
            </a:r>
          </a:p>
        </p:txBody>
      </p:sp>
      <p:sp>
        <p:nvSpPr>
          <p:cNvPr id="10270" name="Text Box 86"/>
          <p:cNvSpPr txBox="1">
            <a:spLocks noChangeArrowheads="1"/>
          </p:cNvSpPr>
          <p:nvPr/>
        </p:nvSpPr>
        <p:spPr bwMode="auto">
          <a:xfrm>
            <a:off x="4572000" y="2133600"/>
            <a:ext cx="822325" cy="457200"/>
          </a:xfrm>
          <a:prstGeom prst="rect">
            <a:avLst/>
          </a:prstGeom>
          <a:noFill/>
          <a:ln w="9525">
            <a:noFill/>
            <a:miter lim="800000"/>
            <a:headEnd/>
            <a:tailEnd/>
          </a:ln>
        </p:spPr>
        <p:txBody>
          <a:bodyPr>
            <a:spAutoFit/>
          </a:bodyPr>
          <a:lstStyle/>
          <a:p>
            <a:r>
              <a:rPr lang="en-US" sz="1200">
                <a:latin typeface="Times New Roman" pitchFamily="18" charset="0"/>
              </a:rPr>
              <a:t>Pre-event </a:t>
            </a:r>
          </a:p>
          <a:p>
            <a:r>
              <a:rPr lang="en-US" sz="1200">
                <a:latin typeface="Times New Roman" pitchFamily="18" charset="0"/>
              </a:rPr>
              <a:t>Reflection</a:t>
            </a:r>
          </a:p>
        </p:txBody>
      </p:sp>
      <p:sp>
        <p:nvSpPr>
          <p:cNvPr id="10271" name="Text Box 5"/>
          <p:cNvSpPr txBox="1">
            <a:spLocks noChangeArrowheads="1"/>
          </p:cNvSpPr>
          <p:nvPr/>
        </p:nvSpPr>
        <p:spPr bwMode="auto">
          <a:xfrm>
            <a:off x="6915150" y="3813175"/>
            <a:ext cx="1039813" cy="530225"/>
          </a:xfrm>
          <a:prstGeom prst="rect">
            <a:avLst/>
          </a:prstGeom>
          <a:noFill/>
          <a:ln w="12700">
            <a:solidFill>
              <a:schemeClr val="tx1"/>
            </a:solidFill>
            <a:miter lim="800000"/>
            <a:headEnd/>
            <a:tailEnd/>
          </a:ln>
        </p:spPr>
        <p:txBody>
          <a:bodyPr wrap="none">
            <a:spAutoFit/>
          </a:bodyPr>
          <a:lstStyle/>
          <a:p>
            <a:r>
              <a:rPr lang="en-US" sz="1400">
                <a:latin typeface="Times New Roman" pitchFamily="18" charset="0"/>
              </a:rPr>
              <a:t>Form of </a:t>
            </a:r>
          </a:p>
          <a:p>
            <a:r>
              <a:rPr lang="en-US" sz="1400">
                <a:latin typeface="Times New Roman" pitchFamily="18" charset="0"/>
              </a:rPr>
              <a:t>Assessment</a:t>
            </a:r>
          </a:p>
        </p:txBody>
      </p:sp>
      <p:sp>
        <p:nvSpPr>
          <p:cNvPr id="10272" name="Text Box 7"/>
          <p:cNvSpPr txBox="1">
            <a:spLocks noChangeArrowheads="1"/>
          </p:cNvSpPr>
          <p:nvPr/>
        </p:nvSpPr>
        <p:spPr bwMode="auto">
          <a:xfrm>
            <a:off x="1371600" y="3813175"/>
            <a:ext cx="898525" cy="530225"/>
          </a:xfrm>
          <a:prstGeom prst="rect">
            <a:avLst/>
          </a:prstGeom>
          <a:noFill/>
          <a:ln w="12700">
            <a:solidFill>
              <a:schemeClr val="tx1"/>
            </a:solidFill>
            <a:miter lim="800000"/>
            <a:headEnd/>
            <a:tailEnd/>
          </a:ln>
        </p:spPr>
        <p:txBody>
          <a:bodyPr wrap="none">
            <a:spAutoFit/>
          </a:bodyPr>
          <a:lstStyle/>
          <a:p>
            <a:pPr eaLnBrk="0" hangingPunct="0"/>
            <a:r>
              <a:rPr lang="en-US" sz="1400">
                <a:latin typeface="Times New Roman" pitchFamily="18" charset="0"/>
              </a:rPr>
              <a:t>Teaching</a:t>
            </a:r>
          </a:p>
          <a:p>
            <a:pPr eaLnBrk="0" hangingPunct="0"/>
            <a:r>
              <a:rPr lang="en-US" sz="1400">
                <a:latin typeface="Times New Roman" pitchFamily="18" charset="0"/>
              </a:rPr>
              <a:t>Strategies</a:t>
            </a:r>
          </a:p>
        </p:txBody>
      </p:sp>
      <p:sp>
        <p:nvSpPr>
          <p:cNvPr id="10273" name="Text Box 8"/>
          <p:cNvSpPr txBox="1">
            <a:spLocks noChangeArrowheads="1"/>
          </p:cNvSpPr>
          <p:nvPr/>
        </p:nvSpPr>
        <p:spPr bwMode="auto">
          <a:xfrm>
            <a:off x="5086350" y="3813175"/>
            <a:ext cx="1300163" cy="530225"/>
          </a:xfrm>
          <a:prstGeom prst="rect">
            <a:avLst/>
          </a:prstGeom>
          <a:noFill/>
          <a:ln w="12700">
            <a:solidFill>
              <a:schemeClr val="tx1"/>
            </a:solidFill>
            <a:miter lim="800000"/>
            <a:headEnd/>
            <a:tailEnd/>
          </a:ln>
        </p:spPr>
        <p:txBody>
          <a:bodyPr wrap="none">
            <a:spAutoFit/>
          </a:bodyPr>
          <a:lstStyle/>
          <a:p>
            <a:pPr eaLnBrk="0" hangingPunct="0"/>
            <a:r>
              <a:rPr lang="en-US" sz="1400">
                <a:latin typeface="Times New Roman" pitchFamily="18" charset="0"/>
              </a:rPr>
              <a:t>Characteristics </a:t>
            </a:r>
          </a:p>
          <a:p>
            <a:pPr eaLnBrk="0" hangingPunct="0"/>
            <a:r>
              <a:rPr lang="en-US" sz="1400">
                <a:latin typeface="Times New Roman" pitchFamily="18" charset="0"/>
              </a:rPr>
              <a:t>of the Learner</a:t>
            </a:r>
          </a:p>
        </p:txBody>
      </p:sp>
      <p:sp>
        <p:nvSpPr>
          <p:cNvPr id="10274" name="Text Box 24"/>
          <p:cNvSpPr txBox="1">
            <a:spLocks noChangeArrowheads="1"/>
          </p:cNvSpPr>
          <p:nvPr/>
        </p:nvSpPr>
        <p:spPr bwMode="auto">
          <a:xfrm>
            <a:off x="2819400" y="3816350"/>
            <a:ext cx="895350" cy="527050"/>
          </a:xfrm>
          <a:prstGeom prst="rect">
            <a:avLst/>
          </a:prstGeom>
          <a:noFill/>
          <a:ln w="9525">
            <a:solidFill>
              <a:schemeClr val="tx1"/>
            </a:solidFill>
            <a:miter lim="800000"/>
            <a:headEnd/>
            <a:tailEnd/>
          </a:ln>
        </p:spPr>
        <p:txBody>
          <a:bodyPr wrap="none">
            <a:spAutoFit/>
          </a:bodyPr>
          <a:lstStyle/>
          <a:p>
            <a:pPr algn="ctr"/>
            <a:r>
              <a:rPr lang="en-US" sz="1400">
                <a:latin typeface="Times New Roman" pitchFamily="18" charset="0"/>
              </a:rPr>
              <a:t>Learning</a:t>
            </a:r>
          </a:p>
          <a:p>
            <a:pPr algn="ctr"/>
            <a:r>
              <a:rPr lang="en-US" sz="1400">
                <a:latin typeface="Times New Roman" pitchFamily="18" charset="0"/>
              </a:rPr>
              <a:t>Strategies</a:t>
            </a:r>
          </a:p>
        </p:txBody>
      </p:sp>
      <p:sp>
        <p:nvSpPr>
          <p:cNvPr id="10275" name="Line 91"/>
          <p:cNvSpPr>
            <a:spLocks noChangeShapeType="1"/>
          </p:cNvSpPr>
          <p:nvPr/>
        </p:nvSpPr>
        <p:spPr bwMode="auto">
          <a:xfrm>
            <a:off x="4419600" y="2057400"/>
            <a:ext cx="0" cy="533400"/>
          </a:xfrm>
          <a:prstGeom prst="line">
            <a:avLst/>
          </a:prstGeom>
          <a:noFill/>
          <a:ln w="9525">
            <a:solidFill>
              <a:schemeClr val="tx1"/>
            </a:solidFill>
            <a:round/>
            <a:headEnd/>
            <a:tailEnd type="triangle" w="lg" len="lg"/>
          </a:ln>
        </p:spPr>
        <p:txBody>
          <a:bodyPr/>
          <a:lstStyle/>
          <a:p>
            <a:endParaRPr lang="en-US"/>
          </a:p>
        </p:txBody>
      </p:sp>
      <p:cxnSp>
        <p:nvCxnSpPr>
          <p:cNvPr id="10276" name="AutoShape 92"/>
          <p:cNvCxnSpPr>
            <a:cxnSpLocks noChangeShapeType="1"/>
            <a:stCxn id="10272" idx="3"/>
            <a:endCxn id="10274" idx="1"/>
          </p:cNvCxnSpPr>
          <p:nvPr/>
        </p:nvCxnSpPr>
        <p:spPr bwMode="auto">
          <a:xfrm>
            <a:off x="2270125" y="4078288"/>
            <a:ext cx="549275" cy="1587"/>
          </a:xfrm>
          <a:prstGeom prst="straightConnector1">
            <a:avLst/>
          </a:prstGeom>
          <a:noFill/>
          <a:ln w="9525">
            <a:solidFill>
              <a:schemeClr val="tx1"/>
            </a:solidFill>
            <a:round/>
            <a:headEnd type="triangle" w="lg" len="lg"/>
            <a:tailEnd type="triangle" w="lg" len="lg"/>
          </a:ln>
        </p:spPr>
      </p:cxnSp>
      <p:cxnSp>
        <p:nvCxnSpPr>
          <p:cNvPr id="10277" name="AutoShape 93"/>
          <p:cNvCxnSpPr>
            <a:cxnSpLocks noChangeShapeType="1"/>
            <a:stCxn id="10274" idx="3"/>
            <a:endCxn id="10273" idx="1"/>
          </p:cNvCxnSpPr>
          <p:nvPr/>
        </p:nvCxnSpPr>
        <p:spPr bwMode="auto">
          <a:xfrm flipV="1">
            <a:off x="3714750" y="4078288"/>
            <a:ext cx="1371600" cy="1587"/>
          </a:xfrm>
          <a:prstGeom prst="straightConnector1">
            <a:avLst/>
          </a:prstGeom>
          <a:noFill/>
          <a:ln w="9525">
            <a:solidFill>
              <a:schemeClr val="tx1"/>
            </a:solidFill>
            <a:round/>
            <a:headEnd type="triangle" w="lg" len="lg"/>
            <a:tailEnd type="triangle" w="lg" len="lg"/>
          </a:ln>
        </p:spPr>
      </p:cxnSp>
      <p:cxnSp>
        <p:nvCxnSpPr>
          <p:cNvPr id="10278" name="AutoShape 94"/>
          <p:cNvCxnSpPr>
            <a:cxnSpLocks noChangeShapeType="1"/>
            <a:stCxn id="10273" idx="3"/>
            <a:endCxn id="10271" idx="1"/>
          </p:cNvCxnSpPr>
          <p:nvPr/>
        </p:nvCxnSpPr>
        <p:spPr bwMode="auto">
          <a:xfrm>
            <a:off x="6386513" y="4078288"/>
            <a:ext cx="528637" cy="0"/>
          </a:xfrm>
          <a:prstGeom prst="straightConnector1">
            <a:avLst/>
          </a:prstGeom>
          <a:noFill/>
          <a:ln w="9525">
            <a:solidFill>
              <a:schemeClr val="tx1"/>
            </a:solidFill>
            <a:round/>
            <a:headEnd type="triangle" w="lg" len="lg"/>
            <a:tailEnd type="triangle" w="lg" len="lg"/>
          </a:ln>
        </p:spPr>
      </p:cxn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884238"/>
          </a:xfrm>
        </p:spPr>
        <p:txBody>
          <a:bodyPr/>
          <a:lstStyle/>
          <a:p>
            <a:r>
              <a:rPr lang="en-US" dirty="0" smtClean="0"/>
              <a:t>Take Home Message for Learning</a:t>
            </a:r>
            <a:endParaRPr lang="en-US" dirty="0"/>
          </a:p>
        </p:txBody>
      </p:sp>
      <p:sp>
        <p:nvSpPr>
          <p:cNvPr id="3" name="Content Placeholder 2"/>
          <p:cNvSpPr>
            <a:spLocks noGrp="1"/>
          </p:cNvSpPr>
          <p:nvPr>
            <p:ph idx="1"/>
          </p:nvPr>
        </p:nvSpPr>
        <p:spPr>
          <a:xfrm>
            <a:off x="457200" y="1295400"/>
            <a:ext cx="8229600" cy="5334000"/>
          </a:xfrm>
        </p:spPr>
        <p:txBody>
          <a:bodyPr>
            <a:normAutofit fontScale="92500" lnSpcReduction="20000"/>
          </a:bodyPr>
          <a:lstStyle/>
          <a:p>
            <a:r>
              <a:rPr lang="en-US" dirty="0" smtClean="0"/>
              <a:t>The measure of effective teaching is student learning</a:t>
            </a:r>
          </a:p>
          <a:p>
            <a:r>
              <a:rPr lang="en-US" dirty="0" smtClean="0"/>
              <a:t>Levels of Processing: </a:t>
            </a:r>
          </a:p>
          <a:p>
            <a:pPr lvl="1"/>
            <a:r>
              <a:rPr lang="en-US" dirty="0" smtClean="0"/>
              <a:t>Engagement and active learning aren’t enough</a:t>
            </a:r>
          </a:p>
          <a:p>
            <a:r>
              <a:rPr lang="en-US" dirty="0" smtClean="0"/>
              <a:t>Cognitive Load</a:t>
            </a:r>
          </a:p>
          <a:p>
            <a:pPr lvl="1"/>
            <a:r>
              <a:rPr lang="en-US" dirty="0" smtClean="0"/>
              <a:t>Must always consider cognitive load of pedagogy</a:t>
            </a:r>
          </a:p>
          <a:p>
            <a:r>
              <a:rPr lang="en-US" dirty="0" smtClean="0"/>
              <a:t>Must create pedagogy keeping them in balance</a:t>
            </a:r>
          </a:p>
          <a:p>
            <a:r>
              <a:rPr lang="en-US" dirty="0" smtClean="0"/>
              <a:t>Teaching is a complex interaction of factors that the teacher must manipulate, manage, and monitor</a:t>
            </a:r>
          </a:p>
          <a:p>
            <a:pPr lvl="1"/>
            <a:r>
              <a:rPr lang="en-US" dirty="0" smtClean="0"/>
              <a:t>No single  best teaching method</a:t>
            </a:r>
          </a:p>
          <a:p>
            <a:pPr lvl="1"/>
            <a:r>
              <a:rPr lang="en-US" dirty="0" smtClean="0"/>
              <a:t>Requires constant monitoring to keep students on track. </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1970" name="Rectangle 2"/>
          <p:cNvSpPr>
            <a:spLocks noGrp="1" noChangeArrowheads="1"/>
          </p:cNvSpPr>
          <p:nvPr>
            <p:ph type="title"/>
          </p:nvPr>
        </p:nvSpPr>
        <p:spPr>
          <a:xfrm>
            <a:off x="457200" y="457200"/>
            <a:ext cx="8305800" cy="762000"/>
          </a:xfrm>
        </p:spPr>
        <p:txBody>
          <a:bodyPr>
            <a:noAutofit/>
          </a:bodyPr>
          <a:lstStyle/>
          <a:p>
            <a:r>
              <a:rPr lang="en-US" dirty="0"/>
              <a:t>Beliefs about How People Learn</a:t>
            </a:r>
          </a:p>
        </p:txBody>
      </p:sp>
      <p:sp>
        <p:nvSpPr>
          <p:cNvPr id="211971" name="Rectangle 3"/>
          <p:cNvSpPr>
            <a:spLocks noGrp="1" noChangeArrowheads="1"/>
          </p:cNvSpPr>
          <p:nvPr>
            <p:ph type="body" idx="1"/>
          </p:nvPr>
        </p:nvSpPr>
        <p:spPr>
          <a:xfrm>
            <a:off x="685800" y="1447800"/>
            <a:ext cx="7772400" cy="5181600"/>
          </a:xfrm>
        </p:spPr>
        <p:txBody>
          <a:bodyPr>
            <a:normAutofit/>
          </a:bodyPr>
          <a:lstStyle/>
          <a:p>
            <a:pPr>
              <a:lnSpc>
                <a:spcPct val="90000"/>
              </a:lnSpc>
            </a:pPr>
            <a:r>
              <a:rPr lang="en-US" sz="2800" dirty="0"/>
              <a:t>Teaching requires a  mental model of how people learn. </a:t>
            </a:r>
          </a:p>
          <a:p>
            <a:pPr lvl="1">
              <a:lnSpc>
                <a:spcPct val="90000"/>
              </a:lnSpc>
            </a:pPr>
            <a:r>
              <a:rPr lang="en-US" sz="2400" dirty="0"/>
              <a:t>Most teachers cannot articulate their model of learning, but they have one.</a:t>
            </a:r>
          </a:p>
          <a:p>
            <a:pPr>
              <a:lnSpc>
                <a:spcPct val="90000"/>
              </a:lnSpc>
            </a:pPr>
            <a:r>
              <a:rPr lang="en-US" sz="2800" dirty="0" smtClean="0"/>
              <a:t>Determines which </a:t>
            </a:r>
            <a:r>
              <a:rPr lang="en-US" sz="2800" dirty="0"/>
              <a:t>teaching methods </a:t>
            </a:r>
            <a:r>
              <a:rPr lang="en-US" sz="2800" dirty="0" smtClean="0"/>
              <a:t>are selected, how they are implemented and assessed, and how to adjust if there are problems. </a:t>
            </a:r>
          </a:p>
          <a:p>
            <a:pPr>
              <a:lnSpc>
                <a:spcPct val="90000"/>
              </a:lnSpc>
            </a:pPr>
            <a:r>
              <a:rPr lang="en-US" sz="2800" dirty="0" smtClean="0"/>
              <a:t>If the model is accurate, the teacher will be effective</a:t>
            </a:r>
          </a:p>
          <a:p>
            <a:pPr>
              <a:lnSpc>
                <a:spcPct val="90000"/>
              </a:lnSpc>
            </a:pPr>
            <a:r>
              <a:rPr lang="en-US" sz="2800" dirty="0" smtClean="0"/>
              <a:t>If it is flawed or simplistic, the teacher will be less effective</a:t>
            </a:r>
            <a:endParaRPr lang="en-US"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211970"/>
                                        </p:tgtEl>
                                        <p:attrNameLst>
                                          <p:attrName>style.visibility</p:attrName>
                                        </p:attrNameLst>
                                      </p:cBhvr>
                                      <p:to>
                                        <p:strVal val="visible"/>
                                      </p:to>
                                    </p:set>
                                    <p:animEffect transition="in" filter="dissolve">
                                      <p:cBhvr>
                                        <p:cTn id="7" dur="500"/>
                                        <p:tgtEl>
                                          <p:spTgt spid="211970"/>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211971">
                                            <p:txEl>
                                              <p:pRg st="0" end="0"/>
                                            </p:txEl>
                                          </p:spTgt>
                                        </p:tgtEl>
                                        <p:attrNameLst>
                                          <p:attrName>style.visibility</p:attrName>
                                        </p:attrNameLst>
                                      </p:cBhvr>
                                      <p:to>
                                        <p:strVal val="visible"/>
                                      </p:to>
                                    </p:set>
                                    <p:animEffect transition="in" filter="dissolve">
                                      <p:cBhvr>
                                        <p:cTn id="12" dur="500"/>
                                        <p:tgtEl>
                                          <p:spTgt spid="211971">
                                            <p:txEl>
                                              <p:pRg st="0" end="0"/>
                                            </p:txEl>
                                          </p:spTgt>
                                        </p:tgtEl>
                                      </p:cBhvr>
                                    </p:animEffect>
                                  </p:childTnLst>
                                </p:cTn>
                              </p:par>
                              <p:par>
                                <p:cTn id="13" presetID="9" presetClass="entr" presetSubtype="0" fill="hold" grpId="0" nodeType="withEffect">
                                  <p:stCondLst>
                                    <p:cond delay="0"/>
                                  </p:stCondLst>
                                  <p:childTnLst>
                                    <p:set>
                                      <p:cBhvr>
                                        <p:cTn id="14" dur="1" fill="hold">
                                          <p:stCondLst>
                                            <p:cond delay="0"/>
                                          </p:stCondLst>
                                        </p:cTn>
                                        <p:tgtEl>
                                          <p:spTgt spid="211971">
                                            <p:txEl>
                                              <p:pRg st="1" end="1"/>
                                            </p:txEl>
                                          </p:spTgt>
                                        </p:tgtEl>
                                        <p:attrNameLst>
                                          <p:attrName>style.visibility</p:attrName>
                                        </p:attrNameLst>
                                      </p:cBhvr>
                                      <p:to>
                                        <p:strVal val="visible"/>
                                      </p:to>
                                    </p:set>
                                    <p:animEffect transition="in" filter="dissolve">
                                      <p:cBhvr>
                                        <p:cTn id="15" dur="500"/>
                                        <p:tgtEl>
                                          <p:spTgt spid="211971">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9" presetClass="entr" presetSubtype="0" fill="hold" grpId="0" nodeType="clickEffect">
                                  <p:stCondLst>
                                    <p:cond delay="0"/>
                                  </p:stCondLst>
                                  <p:childTnLst>
                                    <p:set>
                                      <p:cBhvr>
                                        <p:cTn id="19" dur="1" fill="hold">
                                          <p:stCondLst>
                                            <p:cond delay="0"/>
                                          </p:stCondLst>
                                        </p:cTn>
                                        <p:tgtEl>
                                          <p:spTgt spid="211971">
                                            <p:txEl>
                                              <p:pRg st="2" end="2"/>
                                            </p:txEl>
                                          </p:spTgt>
                                        </p:tgtEl>
                                        <p:attrNameLst>
                                          <p:attrName>style.visibility</p:attrName>
                                        </p:attrNameLst>
                                      </p:cBhvr>
                                      <p:to>
                                        <p:strVal val="visible"/>
                                      </p:to>
                                    </p:set>
                                    <p:animEffect transition="in" filter="dissolve">
                                      <p:cBhvr>
                                        <p:cTn id="20" dur="500"/>
                                        <p:tgtEl>
                                          <p:spTgt spid="211971">
                                            <p:txEl>
                                              <p:pRg st="2" end="2"/>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9" presetClass="entr" presetSubtype="0" fill="hold" grpId="0" nodeType="clickEffect">
                                  <p:stCondLst>
                                    <p:cond delay="0"/>
                                  </p:stCondLst>
                                  <p:childTnLst>
                                    <p:set>
                                      <p:cBhvr>
                                        <p:cTn id="24" dur="1" fill="hold">
                                          <p:stCondLst>
                                            <p:cond delay="0"/>
                                          </p:stCondLst>
                                        </p:cTn>
                                        <p:tgtEl>
                                          <p:spTgt spid="211971">
                                            <p:txEl>
                                              <p:pRg st="3" end="3"/>
                                            </p:txEl>
                                          </p:spTgt>
                                        </p:tgtEl>
                                        <p:attrNameLst>
                                          <p:attrName>style.visibility</p:attrName>
                                        </p:attrNameLst>
                                      </p:cBhvr>
                                      <p:to>
                                        <p:strVal val="visible"/>
                                      </p:to>
                                    </p:set>
                                    <p:animEffect transition="in" filter="dissolve">
                                      <p:cBhvr>
                                        <p:cTn id="25" dur="500"/>
                                        <p:tgtEl>
                                          <p:spTgt spid="211971">
                                            <p:txEl>
                                              <p:pRg st="3" end="3"/>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9" presetClass="entr" presetSubtype="0" fill="hold" grpId="0" nodeType="clickEffect">
                                  <p:stCondLst>
                                    <p:cond delay="0"/>
                                  </p:stCondLst>
                                  <p:childTnLst>
                                    <p:set>
                                      <p:cBhvr>
                                        <p:cTn id="29" dur="1" fill="hold">
                                          <p:stCondLst>
                                            <p:cond delay="0"/>
                                          </p:stCondLst>
                                        </p:cTn>
                                        <p:tgtEl>
                                          <p:spTgt spid="211971">
                                            <p:txEl>
                                              <p:pRg st="4" end="4"/>
                                            </p:txEl>
                                          </p:spTgt>
                                        </p:tgtEl>
                                        <p:attrNameLst>
                                          <p:attrName>style.visibility</p:attrName>
                                        </p:attrNameLst>
                                      </p:cBhvr>
                                      <p:to>
                                        <p:strVal val="visible"/>
                                      </p:to>
                                    </p:set>
                                    <p:animEffect transition="in" filter="dissolve">
                                      <p:cBhvr>
                                        <p:cTn id="30" dur="500"/>
                                        <p:tgtEl>
                                          <p:spTgt spid="21197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1970" grpId="0"/>
      <p:bldP spid="211971" grpId="0"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Thank You!</a:t>
            </a:r>
            <a:br>
              <a:rPr lang="en-US" dirty="0" smtClean="0"/>
            </a:br>
            <a:r>
              <a:rPr lang="en-US" dirty="0" smtClean="0"/>
              <a:t>Questions?</a:t>
            </a:r>
            <a:endParaRPr lang="en-US" dirty="0"/>
          </a:p>
        </p:txBody>
      </p:sp>
      <p:sp>
        <p:nvSpPr>
          <p:cNvPr id="5" name="Subtitle 4"/>
          <p:cNvSpPr>
            <a:spLocks noGrp="1"/>
          </p:cNvSpPr>
          <p:nvPr>
            <p:ph type="subTitle" idx="1"/>
          </p:nvPr>
        </p:nvSpPr>
        <p:spPr/>
        <p:txBody>
          <a:bodyPr/>
          <a:lstStyle/>
          <a:p>
            <a:r>
              <a:rPr lang="en-US" dirty="0" smtClean="0">
                <a:solidFill>
                  <a:schemeClr val="tx1"/>
                </a:solidFill>
              </a:rPr>
              <a:t>Stephen L. Chew</a:t>
            </a:r>
          </a:p>
          <a:p>
            <a:r>
              <a:rPr lang="en-US" dirty="0" smtClean="0">
                <a:solidFill>
                  <a:schemeClr val="tx1"/>
                </a:solidFill>
                <a:hlinkClick r:id="rId2"/>
              </a:rPr>
              <a:t>slchew@samford.edu</a:t>
            </a:r>
            <a:r>
              <a:rPr lang="en-US" dirty="0" smtClean="0">
                <a:solidFill>
                  <a:schemeClr val="tx1"/>
                </a:solidFill>
              </a:rPr>
              <a:t> </a:t>
            </a:r>
            <a:endParaRPr lang="en-US" dirty="0">
              <a:solidFill>
                <a:schemeClr val="tx1"/>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Beliefs about How People Learn</a:t>
            </a:r>
            <a:endParaRPr lang="en-US" dirty="0"/>
          </a:p>
        </p:txBody>
      </p:sp>
      <p:sp>
        <p:nvSpPr>
          <p:cNvPr id="3" name="Content Placeholder 2"/>
          <p:cNvSpPr>
            <a:spLocks noGrp="1"/>
          </p:cNvSpPr>
          <p:nvPr>
            <p:ph idx="1"/>
          </p:nvPr>
        </p:nvSpPr>
        <p:spPr>
          <a:xfrm>
            <a:off x="457200" y="1524000"/>
            <a:ext cx="8229600" cy="4648200"/>
          </a:xfrm>
        </p:spPr>
        <p:txBody>
          <a:bodyPr>
            <a:normAutofit fontScale="92500"/>
          </a:bodyPr>
          <a:lstStyle/>
          <a:p>
            <a:pPr>
              <a:lnSpc>
                <a:spcPct val="90000"/>
              </a:lnSpc>
            </a:pPr>
            <a:r>
              <a:rPr lang="en-US" dirty="0" smtClean="0"/>
              <a:t>Students also base their study behavior based on their models of how people (specifically themselves) learn.</a:t>
            </a:r>
          </a:p>
          <a:p>
            <a:pPr>
              <a:lnSpc>
                <a:spcPct val="90000"/>
              </a:lnSpc>
            </a:pPr>
            <a:r>
              <a:rPr lang="en-US" dirty="0" smtClean="0"/>
              <a:t>Determines whether or not they go to class, if and how well complete assignments, how they study material, and when material is mastered. </a:t>
            </a:r>
          </a:p>
          <a:p>
            <a:pPr marL="342900" lvl="1" indent="-342900">
              <a:lnSpc>
                <a:spcPct val="90000"/>
              </a:lnSpc>
              <a:buFont typeface="Arial" pitchFamily="34" charset="0"/>
              <a:buChar char="•"/>
            </a:pPr>
            <a:r>
              <a:rPr lang="en-US" sz="3200" dirty="0" smtClean="0"/>
              <a:t>The better the model, the better the student learns</a:t>
            </a:r>
          </a:p>
          <a:p>
            <a:pPr marL="342900" lvl="1" indent="-342900">
              <a:lnSpc>
                <a:spcPct val="90000"/>
              </a:lnSpc>
              <a:buFont typeface="Arial" pitchFamily="34" charset="0"/>
              <a:buChar char="•"/>
            </a:pPr>
            <a:r>
              <a:rPr lang="en-US" sz="3200" dirty="0" smtClean="0"/>
              <a:t>If the model is flawed or simplistic, it will undermine student learning</a:t>
            </a:r>
          </a:p>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3586" name="Rectangle 2"/>
          <p:cNvSpPr>
            <a:spLocks noGrp="1" noChangeArrowheads="1"/>
          </p:cNvSpPr>
          <p:nvPr>
            <p:ph type="title"/>
          </p:nvPr>
        </p:nvSpPr>
        <p:spPr>
          <a:xfrm>
            <a:off x="304800" y="457200"/>
            <a:ext cx="8458200" cy="609600"/>
          </a:xfrm>
        </p:spPr>
        <p:txBody>
          <a:bodyPr>
            <a:normAutofit fontScale="90000"/>
          </a:bodyPr>
          <a:lstStyle/>
          <a:p>
            <a:r>
              <a:rPr lang="en-US" sz="3600" dirty="0"/>
              <a:t>Some Teacher Beliefs that are Related to Poor Teaching Effectiveness</a:t>
            </a:r>
          </a:p>
        </p:txBody>
      </p:sp>
      <p:sp>
        <p:nvSpPr>
          <p:cNvPr id="323587" name="Rectangle 3"/>
          <p:cNvSpPr>
            <a:spLocks noGrp="1" noChangeArrowheads="1"/>
          </p:cNvSpPr>
          <p:nvPr>
            <p:ph type="body" idx="1"/>
          </p:nvPr>
        </p:nvSpPr>
        <p:spPr>
          <a:xfrm>
            <a:off x="685800" y="1447800"/>
            <a:ext cx="8077200" cy="5105400"/>
          </a:xfrm>
        </p:spPr>
        <p:txBody>
          <a:bodyPr>
            <a:normAutofit lnSpcReduction="10000"/>
          </a:bodyPr>
          <a:lstStyle/>
          <a:p>
            <a:r>
              <a:rPr lang="en-US" sz="3000" dirty="0"/>
              <a:t>I teach, but it isn’t my responsibility whether students learn</a:t>
            </a:r>
          </a:p>
          <a:p>
            <a:r>
              <a:rPr lang="en-US" sz="3000" dirty="0"/>
              <a:t>I teach this way because my integrity prevents me from “watering down” the material</a:t>
            </a:r>
          </a:p>
          <a:p>
            <a:r>
              <a:rPr lang="en-US" sz="3000" dirty="0"/>
              <a:t>Students won’t appreciate my teaching until later</a:t>
            </a:r>
          </a:p>
          <a:p>
            <a:r>
              <a:rPr lang="en-US" sz="3000" dirty="0"/>
              <a:t>My teaching is good enough; there is no need to improve</a:t>
            </a:r>
          </a:p>
          <a:p>
            <a:r>
              <a:rPr lang="en-US" sz="3000" dirty="0"/>
              <a:t>Good teachers are born, not made</a:t>
            </a:r>
          </a:p>
          <a:p>
            <a:r>
              <a:rPr lang="en-US" sz="3000" dirty="0"/>
              <a:t>Teaching well only requires a good knowledge of the material</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2"/>
          <p:cNvSpPr>
            <a:spLocks noGrp="1" noChangeArrowheads="1"/>
          </p:cNvSpPr>
          <p:nvPr>
            <p:ph type="title"/>
          </p:nvPr>
        </p:nvSpPr>
        <p:spPr>
          <a:xfrm>
            <a:off x="685800" y="381000"/>
            <a:ext cx="7772400" cy="990600"/>
          </a:xfrm>
        </p:spPr>
        <p:txBody>
          <a:bodyPr>
            <a:noAutofit/>
          </a:bodyPr>
          <a:lstStyle/>
          <a:p>
            <a:pPr eaLnBrk="1" hangingPunct="1"/>
            <a:r>
              <a:rPr lang="en-US" sz="4000" dirty="0" smtClean="0"/>
              <a:t>Beliefs about Learning that </a:t>
            </a:r>
            <a:br>
              <a:rPr lang="en-US" sz="4000" dirty="0" smtClean="0"/>
            </a:br>
            <a:r>
              <a:rPr lang="en-US" sz="4000" dirty="0" smtClean="0"/>
              <a:t>Make You Stupid</a:t>
            </a:r>
          </a:p>
        </p:txBody>
      </p:sp>
      <p:sp>
        <p:nvSpPr>
          <p:cNvPr id="18434" name="Rectangle 3"/>
          <p:cNvSpPr>
            <a:spLocks noGrp="1" noChangeArrowheads="1"/>
          </p:cNvSpPr>
          <p:nvPr>
            <p:ph type="body" idx="1"/>
          </p:nvPr>
        </p:nvSpPr>
        <p:spPr>
          <a:xfrm>
            <a:off x="457200" y="1752600"/>
            <a:ext cx="8305800" cy="4876800"/>
          </a:xfrm>
        </p:spPr>
        <p:txBody>
          <a:bodyPr>
            <a:normAutofit/>
          </a:bodyPr>
          <a:lstStyle/>
          <a:p>
            <a:pPr eaLnBrk="1" hangingPunct="1">
              <a:lnSpc>
                <a:spcPct val="90000"/>
              </a:lnSpc>
            </a:pPr>
            <a:r>
              <a:rPr lang="en-US" sz="3600" dirty="0" smtClean="0"/>
              <a:t>Learning is fast</a:t>
            </a:r>
          </a:p>
          <a:p>
            <a:pPr eaLnBrk="1" hangingPunct="1">
              <a:lnSpc>
                <a:spcPct val="90000"/>
              </a:lnSpc>
            </a:pPr>
            <a:r>
              <a:rPr lang="en-US" sz="3600" dirty="0" smtClean="0"/>
              <a:t>Being good at a subject is a matter of inborn talent rather than hard work, </a:t>
            </a:r>
          </a:p>
          <a:p>
            <a:pPr eaLnBrk="1" hangingPunct="1">
              <a:lnSpc>
                <a:spcPct val="90000"/>
              </a:lnSpc>
            </a:pPr>
            <a:r>
              <a:rPr lang="en-US" sz="3600" dirty="0" smtClean="0"/>
              <a:t>Knowledge is composed of isolated facts</a:t>
            </a:r>
          </a:p>
          <a:p>
            <a:pPr eaLnBrk="1" hangingPunct="1">
              <a:lnSpc>
                <a:spcPct val="90000"/>
              </a:lnSpc>
            </a:pPr>
            <a:r>
              <a:rPr lang="en-US" sz="3600" dirty="0" smtClean="0"/>
              <a:t>I’m really good at multi-tasking, especially during class or studying</a:t>
            </a:r>
          </a:p>
        </p:txBody>
      </p:sp>
    </p:spTree>
    <p:extLst>
      <p:ext uri="{BB962C8B-B14F-4D97-AF65-F5344CB8AC3E}">
        <p14:creationId xmlns:p14="http://schemas.microsoft.com/office/powerpoint/2010/main" xmlns="" val="407665404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Title 1"/>
          <p:cNvSpPr>
            <a:spLocks noGrp="1"/>
          </p:cNvSpPr>
          <p:nvPr>
            <p:ph type="title"/>
          </p:nvPr>
        </p:nvSpPr>
        <p:spPr/>
        <p:txBody>
          <a:bodyPr/>
          <a:lstStyle/>
          <a:p>
            <a:r>
              <a:rPr lang="en-US" sz="4200" dirty="0" smtClean="0"/>
              <a:t>A Demonstration of Multi-tasking</a:t>
            </a:r>
          </a:p>
        </p:txBody>
      </p:sp>
      <p:sp>
        <p:nvSpPr>
          <p:cNvPr id="43010" name="Content Placeholder 2"/>
          <p:cNvSpPr>
            <a:spLocks noGrp="1"/>
          </p:cNvSpPr>
          <p:nvPr>
            <p:ph idx="1"/>
          </p:nvPr>
        </p:nvSpPr>
        <p:spPr>
          <a:xfrm>
            <a:off x="685800" y="1828800"/>
            <a:ext cx="7772400" cy="4267200"/>
          </a:xfrm>
        </p:spPr>
        <p:txBody>
          <a:bodyPr/>
          <a:lstStyle/>
          <a:p>
            <a:r>
              <a:rPr lang="en-US" dirty="0" smtClean="0"/>
              <a:t>Countdown from 10 to 0 out loud as quickly as you can</a:t>
            </a:r>
          </a:p>
          <a:p>
            <a:r>
              <a:rPr lang="en-US" dirty="0" smtClean="0"/>
              <a:t>Say the letter of the alphabet from A to K out loud as quickly as you can</a:t>
            </a:r>
          </a:p>
          <a:p>
            <a:r>
              <a:rPr lang="en-US" dirty="0" smtClean="0"/>
              <a:t>Now alternate the two: Start with 10 – A, and countdown with numbers and up with letters, out loud as fast as you can. </a:t>
            </a:r>
          </a:p>
        </p:txBody>
      </p:sp>
    </p:spTree>
    <p:extLst>
      <p:ext uri="{BB962C8B-B14F-4D97-AF65-F5344CB8AC3E}">
        <p14:creationId xmlns:p14="http://schemas.microsoft.com/office/powerpoint/2010/main" xmlns="" val="12959623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43010">
                                            <p:txEl>
                                              <p:pRg st="0" end="0"/>
                                            </p:txEl>
                                          </p:spTgt>
                                        </p:tgtEl>
                                        <p:attrNameLst>
                                          <p:attrName>style.visibility</p:attrName>
                                        </p:attrNameLst>
                                      </p:cBhvr>
                                      <p:to>
                                        <p:strVal val="visible"/>
                                      </p:to>
                                    </p:set>
                                    <p:animEffect transition="in" filter="dissolve">
                                      <p:cBhvr>
                                        <p:cTn id="7" dur="500"/>
                                        <p:tgtEl>
                                          <p:spTgt spid="4301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43010">
                                            <p:txEl>
                                              <p:pRg st="1" end="1"/>
                                            </p:txEl>
                                          </p:spTgt>
                                        </p:tgtEl>
                                        <p:attrNameLst>
                                          <p:attrName>style.visibility</p:attrName>
                                        </p:attrNameLst>
                                      </p:cBhvr>
                                      <p:to>
                                        <p:strVal val="visible"/>
                                      </p:to>
                                    </p:set>
                                    <p:animEffect transition="in" filter="dissolve">
                                      <p:cBhvr>
                                        <p:cTn id="12" dur="500"/>
                                        <p:tgtEl>
                                          <p:spTgt spid="43010">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43010">
                                            <p:txEl>
                                              <p:pRg st="2" end="2"/>
                                            </p:txEl>
                                          </p:spTgt>
                                        </p:tgtEl>
                                        <p:attrNameLst>
                                          <p:attrName>style.visibility</p:attrName>
                                        </p:attrNameLst>
                                      </p:cBhvr>
                                      <p:to>
                                        <p:strVal val="visible"/>
                                      </p:to>
                                    </p:set>
                                    <p:animEffect transition="in" filter="dissolve">
                                      <p:cBhvr>
                                        <p:cTn id="17" dur="500"/>
                                        <p:tgtEl>
                                          <p:spTgt spid="43010">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457200" y="457200"/>
            <a:ext cx="8229600" cy="685800"/>
          </a:xfrm>
        </p:spPr>
        <p:txBody>
          <a:bodyPr/>
          <a:lstStyle/>
          <a:p>
            <a:r>
              <a:rPr lang="en-US" sz="3600" dirty="0"/>
              <a:t>When I Began Teaching I Believed:</a:t>
            </a:r>
          </a:p>
        </p:txBody>
      </p:sp>
      <p:sp>
        <p:nvSpPr>
          <p:cNvPr id="15363" name="Rectangle 3"/>
          <p:cNvSpPr>
            <a:spLocks noGrp="1" noChangeArrowheads="1"/>
          </p:cNvSpPr>
          <p:nvPr>
            <p:ph type="body" idx="1"/>
          </p:nvPr>
        </p:nvSpPr>
        <p:spPr>
          <a:xfrm>
            <a:off x="457200" y="1219200"/>
            <a:ext cx="8305800" cy="5486400"/>
          </a:xfrm>
        </p:spPr>
        <p:txBody>
          <a:bodyPr>
            <a:normAutofit/>
          </a:bodyPr>
          <a:lstStyle/>
          <a:p>
            <a:pPr>
              <a:lnSpc>
                <a:spcPct val="80000"/>
              </a:lnSpc>
            </a:pPr>
            <a:r>
              <a:rPr lang="en-US" sz="2800" dirty="0"/>
              <a:t>Even at its best, teaching is no more than an invitation to </a:t>
            </a:r>
            <a:r>
              <a:rPr lang="en-US" sz="2800" dirty="0" smtClean="0"/>
              <a:t>learn</a:t>
            </a:r>
          </a:p>
          <a:p>
            <a:pPr lvl="1">
              <a:lnSpc>
                <a:spcPct val="80000"/>
              </a:lnSpc>
            </a:pPr>
            <a:r>
              <a:rPr lang="en-US" sz="2400" dirty="0" smtClean="0"/>
              <a:t>Whether students learn is not up to me</a:t>
            </a:r>
            <a:endParaRPr lang="en-US" sz="2400" dirty="0"/>
          </a:p>
          <a:p>
            <a:pPr>
              <a:lnSpc>
                <a:spcPct val="80000"/>
              </a:lnSpc>
            </a:pPr>
            <a:r>
              <a:rPr lang="en-US" sz="2800" dirty="0" smtClean="0"/>
              <a:t>Teaching quality is measured in terms of how current the information is, the accuracy of the information and how clearly it is explained. </a:t>
            </a:r>
          </a:p>
          <a:p>
            <a:pPr>
              <a:lnSpc>
                <a:spcPct val="80000"/>
              </a:lnSpc>
            </a:pPr>
            <a:r>
              <a:rPr lang="en-US" sz="2800" dirty="0" smtClean="0"/>
              <a:t>The measure of a good test is that it yields a good spread of scores. </a:t>
            </a:r>
          </a:p>
          <a:p>
            <a:pPr>
              <a:lnSpc>
                <a:spcPct val="80000"/>
              </a:lnSpc>
            </a:pPr>
            <a:r>
              <a:rPr lang="en-US" sz="2800" dirty="0" smtClean="0"/>
              <a:t>Rigorous </a:t>
            </a:r>
            <a:r>
              <a:rPr lang="en-US" sz="2800" dirty="0"/>
              <a:t>teachers give hard assignments and hard exams, and that’s the best way for students to learn. </a:t>
            </a:r>
          </a:p>
          <a:p>
            <a:pPr>
              <a:lnSpc>
                <a:spcPct val="80000"/>
              </a:lnSpc>
            </a:pPr>
            <a:r>
              <a:rPr lang="en-US" sz="2800" dirty="0"/>
              <a:t>Really effective teachers get bad evaluations. It means that students had to work hard and learn. </a:t>
            </a:r>
            <a:endParaRPr lang="en-US" sz="2800" dirty="0" smtClean="0"/>
          </a:p>
          <a:p>
            <a:pPr>
              <a:lnSpc>
                <a:spcPct val="80000"/>
              </a:lnSpc>
            </a:pPr>
            <a:r>
              <a:rPr lang="en-US" sz="2800" dirty="0" smtClean="0"/>
              <a:t>Teachers </a:t>
            </a:r>
            <a:r>
              <a:rPr lang="en-US" sz="2800" dirty="0"/>
              <a:t>who get high evaluations are probably more popular than good.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15362"/>
                                        </p:tgtEl>
                                        <p:attrNameLst>
                                          <p:attrName>style.visibility</p:attrName>
                                        </p:attrNameLst>
                                      </p:cBhvr>
                                      <p:to>
                                        <p:strVal val="visible"/>
                                      </p:to>
                                    </p:set>
                                    <p:animEffect transition="in" filter="dissolve">
                                      <p:cBhvr>
                                        <p:cTn id="7" dur="500"/>
                                        <p:tgtEl>
                                          <p:spTgt spid="15362"/>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5363">
                                            <p:txEl>
                                              <p:pRg st="0" end="0"/>
                                            </p:txEl>
                                          </p:spTgt>
                                        </p:tgtEl>
                                        <p:attrNameLst>
                                          <p:attrName>style.visibility</p:attrName>
                                        </p:attrNameLst>
                                      </p:cBhvr>
                                      <p:to>
                                        <p:strVal val="visible"/>
                                      </p:to>
                                    </p:set>
                                    <p:animEffect transition="in" filter="dissolve">
                                      <p:cBhvr>
                                        <p:cTn id="12" dur="500"/>
                                        <p:tgtEl>
                                          <p:spTgt spid="15363">
                                            <p:txEl>
                                              <p:pRg st="0" end="0"/>
                                            </p:txEl>
                                          </p:spTgt>
                                        </p:tgtEl>
                                      </p:cBhvr>
                                    </p:animEffect>
                                  </p:childTnLst>
                                </p:cTn>
                              </p:par>
                              <p:par>
                                <p:cTn id="13" presetID="9" presetClass="entr" presetSubtype="0" fill="hold" grpId="0" nodeType="withEffect">
                                  <p:stCondLst>
                                    <p:cond delay="0"/>
                                  </p:stCondLst>
                                  <p:childTnLst>
                                    <p:set>
                                      <p:cBhvr>
                                        <p:cTn id="14" dur="1" fill="hold">
                                          <p:stCondLst>
                                            <p:cond delay="0"/>
                                          </p:stCondLst>
                                        </p:cTn>
                                        <p:tgtEl>
                                          <p:spTgt spid="15363">
                                            <p:txEl>
                                              <p:pRg st="1" end="1"/>
                                            </p:txEl>
                                          </p:spTgt>
                                        </p:tgtEl>
                                        <p:attrNameLst>
                                          <p:attrName>style.visibility</p:attrName>
                                        </p:attrNameLst>
                                      </p:cBhvr>
                                      <p:to>
                                        <p:strVal val="visible"/>
                                      </p:to>
                                    </p:set>
                                    <p:animEffect transition="in" filter="dissolve">
                                      <p:cBhvr>
                                        <p:cTn id="15" dur="500"/>
                                        <p:tgtEl>
                                          <p:spTgt spid="15363">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9" presetClass="entr" presetSubtype="0" fill="hold" grpId="0" nodeType="clickEffect">
                                  <p:stCondLst>
                                    <p:cond delay="0"/>
                                  </p:stCondLst>
                                  <p:childTnLst>
                                    <p:set>
                                      <p:cBhvr>
                                        <p:cTn id="19" dur="1" fill="hold">
                                          <p:stCondLst>
                                            <p:cond delay="0"/>
                                          </p:stCondLst>
                                        </p:cTn>
                                        <p:tgtEl>
                                          <p:spTgt spid="15363">
                                            <p:txEl>
                                              <p:pRg st="2" end="2"/>
                                            </p:txEl>
                                          </p:spTgt>
                                        </p:tgtEl>
                                        <p:attrNameLst>
                                          <p:attrName>style.visibility</p:attrName>
                                        </p:attrNameLst>
                                      </p:cBhvr>
                                      <p:to>
                                        <p:strVal val="visible"/>
                                      </p:to>
                                    </p:set>
                                    <p:animEffect transition="in" filter="dissolve">
                                      <p:cBhvr>
                                        <p:cTn id="20" dur="500"/>
                                        <p:tgtEl>
                                          <p:spTgt spid="15363">
                                            <p:txEl>
                                              <p:pRg st="2" end="2"/>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9" presetClass="entr" presetSubtype="0" fill="hold" grpId="0" nodeType="clickEffect">
                                  <p:stCondLst>
                                    <p:cond delay="0"/>
                                  </p:stCondLst>
                                  <p:childTnLst>
                                    <p:set>
                                      <p:cBhvr>
                                        <p:cTn id="24" dur="1" fill="hold">
                                          <p:stCondLst>
                                            <p:cond delay="0"/>
                                          </p:stCondLst>
                                        </p:cTn>
                                        <p:tgtEl>
                                          <p:spTgt spid="15363">
                                            <p:txEl>
                                              <p:pRg st="3" end="3"/>
                                            </p:txEl>
                                          </p:spTgt>
                                        </p:tgtEl>
                                        <p:attrNameLst>
                                          <p:attrName>style.visibility</p:attrName>
                                        </p:attrNameLst>
                                      </p:cBhvr>
                                      <p:to>
                                        <p:strVal val="visible"/>
                                      </p:to>
                                    </p:set>
                                    <p:animEffect transition="in" filter="dissolve">
                                      <p:cBhvr>
                                        <p:cTn id="25" dur="500"/>
                                        <p:tgtEl>
                                          <p:spTgt spid="15363">
                                            <p:txEl>
                                              <p:pRg st="3" end="3"/>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9" presetClass="entr" presetSubtype="0" fill="hold" grpId="0" nodeType="clickEffect">
                                  <p:stCondLst>
                                    <p:cond delay="0"/>
                                  </p:stCondLst>
                                  <p:childTnLst>
                                    <p:set>
                                      <p:cBhvr>
                                        <p:cTn id="29" dur="1" fill="hold">
                                          <p:stCondLst>
                                            <p:cond delay="0"/>
                                          </p:stCondLst>
                                        </p:cTn>
                                        <p:tgtEl>
                                          <p:spTgt spid="15363">
                                            <p:txEl>
                                              <p:pRg st="4" end="4"/>
                                            </p:txEl>
                                          </p:spTgt>
                                        </p:tgtEl>
                                        <p:attrNameLst>
                                          <p:attrName>style.visibility</p:attrName>
                                        </p:attrNameLst>
                                      </p:cBhvr>
                                      <p:to>
                                        <p:strVal val="visible"/>
                                      </p:to>
                                    </p:set>
                                    <p:animEffect transition="in" filter="dissolve">
                                      <p:cBhvr>
                                        <p:cTn id="30" dur="500"/>
                                        <p:tgtEl>
                                          <p:spTgt spid="15363">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9" presetClass="entr" presetSubtype="0" fill="hold" grpId="0" nodeType="clickEffect">
                                  <p:stCondLst>
                                    <p:cond delay="0"/>
                                  </p:stCondLst>
                                  <p:childTnLst>
                                    <p:set>
                                      <p:cBhvr>
                                        <p:cTn id="34" dur="1" fill="hold">
                                          <p:stCondLst>
                                            <p:cond delay="0"/>
                                          </p:stCondLst>
                                        </p:cTn>
                                        <p:tgtEl>
                                          <p:spTgt spid="15363">
                                            <p:txEl>
                                              <p:pRg st="5" end="5"/>
                                            </p:txEl>
                                          </p:spTgt>
                                        </p:tgtEl>
                                        <p:attrNameLst>
                                          <p:attrName>style.visibility</p:attrName>
                                        </p:attrNameLst>
                                      </p:cBhvr>
                                      <p:to>
                                        <p:strVal val="visible"/>
                                      </p:to>
                                    </p:set>
                                    <p:animEffect transition="in" filter="dissolve">
                                      <p:cBhvr>
                                        <p:cTn id="35" dur="500"/>
                                        <p:tgtEl>
                                          <p:spTgt spid="15363">
                                            <p:txEl>
                                              <p:pRg st="5" end="5"/>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9" presetClass="entr" presetSubtype="0" fill="hold" grpId="0" nodeType="clickEffect">
                                  <p:stCondLst>
                                    <p:cond delay="0"/>
                                  </p:stCondLst>
                                  <p:childTnLst>
                                    <p:set>
                                      <p:cBhvr>
                                        <p:cTn id="39" dur="1" fill="hold">
                                          <p:stCondLst>
                                            <p:cond delay="0"/>
                                          </p:stCondLst>
                                        </p:cTn>
                                        <p:tgtEl>
                                          <p:spTgt spid="15363">
                                            <p:txEl>
                                              <p:pRg st="6" end="6"/>
                                            </p:txEl>
                                          </p:spTgt>
                                        </p:tgtEl>
                                        <p:attrNameLst>
                                          <p:attrName>style.visibility</p:attrName>
                                        </p:attrNameLst>
                                      </p:cBhvr>
                                      <p:to>
                                        <p:strVal val="visible"/>
                                      </p:to>
                                    </p:set>
                                    <p:animEffect transition="in" filter="dissolve">
                                      <p:cBhvr>
                                        <p:cTn id="40" dur="500"/>
                                        <p:tgtEl>
                                          <p:spTgt spid="1536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2" grpId="0"/>
      <p:bldP spid="1536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810</TotalTime>
  <Words>2165</Words>
  <Application>Microsoft Office PowerPoint</Application>
  <PresentationFormat>On-screen Show (4:3)</PresentationFormat>
  <Paragraphs>325</Paragraphs>
  <Slides>40</Slides>
  <Notes>6</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40</vt:i4>
      </vt:variant>
    </vt:vector>
  </HeadingPairs>
  <TitlesOfParts>
    <vt:vector size="42" baseType="lpstr">
      <vt:lpstr>Office Theme</vt:lpstr>
      <vt:lpstr>Chart</vt:lpstr>
      <vt:lpstr>Improving Student Learning by Addressing Student and Teacher Misconceptions about How People Learn </vt:lpstr>
      <vt:lpstr>Goals of the Presentation</vt:lpstr>
      <vt:lpstr>Three Kinds of Knowledge for  Effective Teaching</vt:lpstr>
      <vt:lpstr>Beliefs about How People Learn</vt:lpstr>
      <vt:lpstr>Beliefs about How People Learn</vt:lpstr>
      <vt:lpstr>Some Teacher Beliefs that are Related to Poor Teaching Effectiveness</vt:lpstr>
      <vt:lpstr>Beliefs about Learning that  Make You Stupid</vt:lpstr>
      <vt:lpstr>A Demonstration of Multi-tasking</vt:lpstr>
      <vt:lpstr>When I Began Teaching I Believed:</vt:lpstr>
      <vt:lpstr>Consequences of Traditional Model of Teaching and Learning</vt:lpstr>
      <vt:lpstr>“Enlightened” Beliefs  about Teaching and Learning</vt:lpstr>
      <vt:lpstr>Teaching vs. Learning</vt:lpstr>
      <vt:lpstr>Put another way</vt:lpstr>
      <vt:lpstr>So how accurate are your beliefs about how people learn? </vt:lpstr>
      <vt:lpstr>Which of the following is the MOST important ingredient for successful learning?</vt:lpstr>
      <vt:lpstr>Read the instructions for the demonstration to yourselves and do your best to follow them.</vt:lpstr>
      <vt:lpstr>Levels of Processing</vt:lpstr>
      <vt:lpstr>Rate each word</vt:lpstr>
      <vt:lpstr>Slide 19</vt:lpstr>
      <vt:lpstr>Slide 20</vt:lpstr>
      <vt:lpstr>Intention vs. Level of Processing</vt:lpstr>
      <vt:lpstr>Which of the following is the MOST important ingredient for successful learning?</vt:lpstr>
      <vt:lpstr>Learning Strategies</vt:lpstr>
      <vt:lpstr>These findings are strongly counterintuitive</vt:lpstr>
      <vt:lpstr>Achieving Deep Processing while Studying</vt:lpstr>
      <vt:lpstr>Video Series: How to Get the Most Out of Studying http://www.samford.edu/how-to-study/ </vt:lpstr>
      <vt:lpstr>How to Get the Most Out of Studying</vt:lpstr>
      <vt:lpstr>So shouldn’t we design pedagogies that make students use deep processing all the time?</vt:lpstr>
      <vt:lpstr>Cognitive Load Theory</vt:lpstr>
      <vt:lpstr>Student mental effort must meet the demands of instructional mental load </vt:lpstr>
      <vt:lpstr>Name the days of the week out loud and in order as fast as you can</vt:lpstr>
      <vt:lpstr>About this Activity</vt:lpstr>
      <vt:lpstr>Name the Days of the Week as Quickly as You Can</vt:lpstr>
      <vt:lpstr>Implications of Cognitive Load Theory</vt:lpstr>
      <vt:lpstr>Cognitive Load of Various Tasks (adapted from Piolat, Olive &amp; Kellogg, 2004)</vt:lpstr>
      <vt:lpstr>About Engagement, Active Learning, and Struggle </vt:lpstr>
      <vt:lpstr>The Complexity of Teaching</vt:lpstr>
      <vt:lpstr>Teaching As a Contextual Outcome of Multiple Agents (TACOMA) Model</vt:lpstr>
      <vt:lpstr>Take Home Message for Learning</vt:lpstr>
      <vt:lpstr>Thank You! Questions?</vt:lpstr>
    </vt:vector>
  </TitlesOfParts>
  <Company>Hoover Public Library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Why the Scholarship of Teaching and Learning is a Dangerous Idea</dc:title>
  <dc:creator>techhub</dc:creator>
  <cp:lastModifiedBy>user</cp:lastModifiedBy>
  <cp:revision>111</cp:revision>
  <dcterms:created xsi:type="dcterms:W3CDTF">2011-11-02T23:37:47Z</dcterms:created>
  <dcterms:modified xsi:type="dcterms:W3CDTF">2012-04-16T18:47:11Z</dcterms:modified>
</cp:coreProperties>
</file>